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17"/>
  </p:notesMasterIdLst>
  <p:sldIdLst>
    <p:sldId id="256" r:id="rId2"/>
    <p:sldId id="257" r:id="rId3"/>
    <p:sldId id="258" r:id="rId4"/>
    <p:sldId id="259" r:id="rId5"/>
    <p:sldId id="272" r:id="rId6"/>
    <p:sldId id="260" r:id="rId7"/>
    <p:sldId id="261" r:id="rId8"/>
    <p:sldId id="268" r:id="rId9"/>
    <p:sldId id="269" r:id="rId10"/>
    <p:sldId id="270" r:id="rId11"/>
    <p:sldId id="271" r:id="rId12"/>
    <p:sldId id="264" r:id="rId13"/>
    <p:sldId id="265" r:id="rId14"/>
    <p:sldId id="278" r:id="rId15"/>
    <p:sldId id="267" r:id="rId16"/>
  </p:sldIdLst>
  <p:sldSz cx="9144000" cy="5143500" type="screen16x9"/>
  <p:notesSz cx="6858000" cy="9144000"/>
  <p:embeddedFontLst>
    <p:embeddedFont>
      <p:font typeface="Arial Black" panose="020B0A04020102020204" pitchFamily="34" charset="0"/>
      <p:bold r:id="rId18"/>
    </p:embeddedFont>
    <p:embeddedFont>
      <p:font typeface="Oswald" panose="00000500000000000000" pitchFamily="2" charset="0"/>
      <p:regular r:id="rId19"/>
      <p:bold r:id="rId20"/>
    </p:embeddedFon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Medium" panose="00000600000000000000" pitchFamily="2" charset="0"/>
      <p:regular r:id="rId29"/>
      <p:bold r:id="rId30"/>
      <p:italic r:id="rId31"/>
      <p:boldItalic r:id="rId32"/>
    </p:embeddedFont>
    <p:embeddedFont>
      <p:font typeface="Poppins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4625409-C7A6-48F5-9E6C-A05623C35E74}">
          <p14:sldIdLst>
            <p14:sldId id="256"/>
          </p14:sldIdLst>
        </p14:section>
        <p14:section name="Project Overview" id="{A51C3C51-CCC5-47E7-BD4F-B6E5A72F1020}">
          <p14:sldIdLst>
            <p14:sldId id="257"/>
            <p14:sldId id="258"/>
          </p14:sldIdLst>
        </p14:section>
        <p14:section name="Solution" id="{D0113897-67F8-462C-ABAA-E633ED608F87}">
          <p14:sldIdLst>
            <p14:sldId id="259"/>
            <p14:sldId id="272"/>
          </p14:sldIdLst>
        </p14:section>
        <p14:section name="Business Value" id="{7566E95D-985D-4D0D-ABA4-EAEAB70FC357}">
          <p14:sldIdLst>
            <p14:sldId id="260"/>
          </p14:sldIdLst>
        </p14:section>
        <p14:section name="Project/Product Phases" id="{4759DB16-53CB-4D82-BAD6-0C1ABF32E935}">
          <p14:sldIdLst>
            <p14:sldId id="261"/>
            <p14:sldId id="268"/>
            <p14:sldId id="269"/>
          </p14:sldIdLst>
        </p14:section>
        <p14:section name="Team" id="{19C6AFDE-29D6-42E7-AADC-ADED882D90F0}">
          <p14:sldIdLst>
            <p14:sldId id="270"/>
          </p14:sldIdLst>
        </p14:section>
        <p14:section name="Timeline &amp; Pricing" id="{0069EC72-0EB0-4DE4-962A-E13ED5F56904}">
          <p14:sldIdLst>
            <p14:sldId id="271"/>
            <p14:sldId id="264"/>
            <p14:sldId id="265"/>
            <p14:sldId id="278"/>
            <p14:sldId id="267"/>
          </p14:sldIdLst>
        </p14:section>
      </p14:sectionLst>
    </p:ex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690A7-6CED-433C-A509-B5CFB425F444}" v="26" dt="2025-05-29T21:37:39.167"/>
  </p1510:revLst>
</p1510:revInfo>
</file>

<file path=ppt/tableStyles.xml><?xml version="1.0" encoding="utf-8"?>
<a:tblStyleLst xmlns:a="http://schemas.openxmlformats.org/drawingml/2006/main" def="{CE8E2F21-52AC-4EDB-8D34-5E8354C8CB7A}">
  <a:tblStyle styleId="{CE8E2F21-52AC-4EDB-8D34-5E8354C8CB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82" autoAdjust="0"/>
  </p:normalViewPr>
  <p:slideViewPr>
    <p:cSldViewPr snapToGrid="0">
      <p:cViewPr varScale="1">
        <p:scale>
          <a:sx n="103" d="100"/>
          <a:sy n="103" d="100"/>
        </p:scale>
        <p:origin x="874" y="77"/>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bring a cross-functional team to keep the build fast and the handoffs clean.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ML Architect leads the solution design. The MLEs do the heavy lifting on model deployment. Data Engineers handle ingest, features, and pipeline orchestration. DevOps wires the CI/CD and monitors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team is lean but battle-tested. And it scales as needed—if AwesomeStuff wants to expand the scope, we can ramp up additional resources without slowing velocity.</a:t>
            </a:r>
          </a:p>
        </p:txBody>
      </p:sp>
    </p:spTree>
    <p:extLst>
      <p:ext uri="{BB962C8B-B14F-4D97-AF65-F5344CB8AC3E}">
        <p14:creationId xmlns:p14="http://schemas.microsoft.com/office/powerpoint/2010/main" val="12304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71ff1ef2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71ff1ef2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 Contingency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Role                               | Suggested Rate (Hourly)                | Weekly Hours  | Notes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 | ----------------------- | ------------ |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Architect**           | $225                    | 40           | Solution architecture, business alignment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Engineer**            | $200                    | 40           | Model deployment, inference integration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**Data Engineer**          | $175                    | 40           | Pipelines, feature stores, data readiness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DevOps Architect**    | $200                    | 40           | CI/CD, Kubernetes, observability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**Tech Business Analyst**  | $150                    | 40           | Connect ML output to BI &amp; reporting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**Project Manager**        | $150                    | 40           | Coordination, stakeholder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**Client Enablement Lead** | $160                    | 40           | Training, onboarding, client success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71ff1ef2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71ff1ef2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don’t use AI to avoid thinking. We used it to think faster — and sharper. That’s the future of true leadership.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deck </a:t>
            </a:r>
            <a:r>
              <a:rPr lang="en-US" i="1" dirty="0"/>
              <a:t>is</a:t>
            </a:r>
            <a:r>
              <a:rPr lang="en-US" dirty="0"/>
              <a:t> a case study in how a Principal Architect should think with AI — collaborative, efficient, and outcome-driven.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b32f9622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b32f9622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71ff1ef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71ff1ef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Overview &amp; Business Problem</a:t>
            </a:r>
          </a:p>
          <a:p>
            <a:pPr marL="0" lvl="0" indent="0" algn="l" rtl="0">
              <a:spcBef>
                <a:spcPts val="0"/>
              </a:spcBef>
              <a:spcAft>
                <a:spcPts val="0"/>
              </a:spcAft>
              <a:buNone/>
            </a:pPr>
            <a:r>
              <a:rPr lang="en-US" dirty="0"/>
              <a:t>Understand AwesomeStuff’s current pain points and goals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Proposed Solution &amp; Approach</a:t>
            </a:r>
          </a:p>
          <a:p>
            <a:pPr marL="0" lvl="0" indent="0" algn="l" rtl="0">
              <a:spcBef>
                <a:spcPts val="0"/>
              </a:spcBef>
              <a:spcAft>
                <a:spcPts val="0"/>
              </a:spcAft>
              <a:buNone/>
            </a:pPr>
            <a:r>
              <a:rPr lang="en-US" dirty="0" err="1"/>
              <a:t>phData’s</a:t>
            </a:r>
            <a:r>
              <a:rPr lang="en-US" dirty="0"/>
              <a:t> MLOps strategy to deploy and sustain ML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Business Value &amp; Outcomes</a:t>
            </a:r>
          </a:p>
          <a:p>
            <a:pPr marL="0" lvl="0" indent="0" algn="l" rtl="0">
              <a:spcBef>
                <a:spcPts val="0"/>
              </a:spcBef>
              <a:spcAft>
                <a:spcPts val="0"/>
              </a:spcAft>
              <a:buNone/>
            </a:pPr>
            <a:r>
              <a:rPr lang="en-US" dirty="0"/>
              <a:t>How the solution impacts KPIs, revenue, and operations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Project Phases &amp; Timeline</a:t>
            </a:r>
          </a:p>
          <a:p>
            <a:pPr marL="0" lvl="0" indent="0" algn="l" rtl="0">
              <a:spcBef>
                <a:spcPts val="0"/>
              </a:spcBef>
              <a:spcAft>
                <a:spcPts val="0"/>
              </a:spcAft>
              <a:buNone/>
            </a:pPr>
            <a:r>
              <a:rPr lang="en-US" dirty="0"/>
              <a:t>A phased plan from foundation to full production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Team &amp; Resourcing</a:t>
            </a:r>
          </a:p>
          <a:p>
            <a:pPr marL="0" lvl="0" indent="0" algn="l" rtl="0">
              <a:spcBef>
                <a:spcPts val="0"/>
              </a:spcBef>
              <a:spcAft>
                <a:spcPts val="0"/>
              </a:spcAft>
              <a:buNone/>
            </a:pPr>
            <a:r>
              <a:rPr lang="en-US" dirty="0"/>
              <a:t>Roles and responsibilities for successful execution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Estimated Pricing</a:t>
            </a:r>
          </a:p>
          <a:p>
            <a:pPr marL="0" lvl="0" indent="0" algn="l" rtl="0">
              <a:spcBef>
                <a:spcPts val="0"/>
              </a:spcBef>
              <a:spcAft>
                <a:spcPts val="0"/>
              </a:spcAft>
              <a:buNone/>
            </a:pPr>
            <a:r>
              <a:rPr lang="en-US" dirty="0"/>
              <a:t>High-level cost estimate by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phData &amp; Next Steps</a:t>
            </a:r>
          </a:p>
          <a:p>
            <a:pPr marL="0" lvl="0" indent="0" algn="l" rtl="0">
              <a:spcBef>
                <a:spcPts val="0"/>
              </a:spcBef>
              <a:spcAft>
                <a:spcPts val="0"/>
              </a:spcAft>
              <a:buNone/>
            </a:pPr>
            <a:r>
              <a:rPr lang="en-US" dirty="0"/>
              <a:t>Our differentiators and how we get started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highlight>
                  <a:srgbClr val="FFFF00"/>
                </a:highlight>
              </a:rPr>
              <a:t>What we’re proposing isn’t just deployment—it’s strategic transformation. Our goal is to build a modern ML platform that empowers the business to get real-time value from these models continuously. We’ll use battle-tested MLOps patterns: containerized models, version control, CI/CD pipelines, observability, retraining workflows, and drift monitoring.</a:t>
            </a:r>
          </a:p>
          <a:p>
            <a:pPr marL="190500" marR="190500" lvl="0" indent="0" algn="l" rtl="0">
              <a:lnSpc>
                <a:spcPct val="146668"/>
              </a:lnSpc>
              <a:spcBef>
                <a:spcPts val="0"/>
              </a:spcBef>
              <a:spcAft>
                <a:spcPts val="0"/>
              </a:spcAft>
              <a:buNone/>
            </a:pPr>
            <a:endParaRPr lang="en-US" dirty="0">
              <a:solidFill>
                <a:srgbClr val="000000"/>
              </a:solidFill>
              <a:highlight>
                <a:srgbClr val="FFFF00"/>
              </a:highlight>
            </a:endParaRPr>
          </a:p>
          <a:p>
            <a:pPr marL="190500" marR="190500" lvl="0" indent="0" algn="l" rtl="0">
              <a:lnSpc>
                <a:spcPct val="146668"/>
              </a:lnSpc>
              <a:spcBef>
                <a:spcPts val="0"/>
              </a:spcBef>
              <a:spcAft>
                <a:spcPts val="0"/>
              </a:spcAft>
              <a:buNone/>
            </a:pPr>
            <a:r>
              <a:rPr lang="en-US" dirty="0">
                <a:solidFill>
                  <a:srgbClr val="000000"/>
                </a:solidFill>
                <a:highlight>
                  <a:srgbClr val="FFFF00"/>
                </a:highlight>
              </a:rPr>
              <a:t>For latency-sensitive use cases like fraud detection or recs, we’ll focus on fast inference with streaming tools or model endpoints. For async tasks like segmentation, we’ll design efficient batch processing. All of it lives under a governed, compliant, and secure architecture—future-proofed for growth.</a:t>
            </a:r>
            <a:endParaRPr lang="en-US" sz="1100" dirty="0">
              <a:solidFill>
                <a:srgbClr val="000000"/>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71ff1ef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71ff1ef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approach is modular but unified. We start by packaging every model and versioning it in a model registry. From there, we set up a CI/CD pipeline that allows data scientists to ship new models with confidence, not chaos.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high-speed use cases like fraud or recs, we deploy real-time endpoints with autoscaling. For others, we build batch pipelines that run nightly or weekly. All of this runs on top of a monitoring layer that tracks performance, detects drift, and raises alerts. The goal? Models that don’t just exist in prod—but stay useful and compliant over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212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71ff1ef2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71ff1ef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 Establish a secure, scalable, and automated foundation for machine learning operations.</a:t>
            </a:r>
            <a:br>
              <a:rPr lang="en-US" dirty="0"/>
            </a:br>
            <a:br>
              <a:rPr lang="en-US" dirty="0"/>
            </a:br>
            <a:r>
              <a:rPr lang="en-US" dirty="0"/>
              <a:t>This is our </a:t>
            </a:r>
            <a:r>
              <a:rPr lang="en-US" b="1" dirty="0"/>
              <a:t>phData ML Value Framework</a:t>
            </a:r>
            <a:r>
              <a:rPr lang="en-US" dirty="0"/>
              <a:t> — it ensures every model you deploy maps directly to a business KPI and continues delivering value through automated governance and feedback loops.</a:t>
            </a:r>
            <a:br>
              <a:rPr lang="en-US" dirty="0"/>
            </a:br>
            <a:br>
              <a:rPr lang="en-US" dirty="0"/>
            </a:br>
            <a:r>
              <a:rPr lang="en-US" dirty="0"/>
              <a:t>Let me walk you through the real business impact we’re unlocking. </a:t>
            </a:r>
          </a:p>
          <a:p>
            <a:pPr marL="0" lvl="0" indent="0" algn="l" rtl="0">
              <a:spcBef>
                <a:spcPts val="0"/>
              </a:spcBef>
              <a:spcAft>
                <a:spcPts val="0"/>
              </a:spcAft>
              <a:buNone/>
            </a:pPr>
            <a:r>
              <a:rPr lang="en-US" dirty="0"/>
              <a:t>Every model AwesomeStuff built solves a core operational or revenue problem.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without a platform behind them, they remain experiments. With </a:t>
            </a:r>
            <a:r>
              <a:rPr lang="en-US" dirty="0" err="1"/>
              <a:t>phData’s</a:t>
            </a:r>
            <a:r>
              <a:rPr lang="en-US" dirty="0"/>
              <a:t> Framework deployment strategy, these models become real-time engines driving fraud prevention, personalization, inventory precision, and pricing optimization — all tied to measurable KPIs.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critically, they’ll stay performant and compliant over time.  This is how we shift from isolated data science projects… to business transformation.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71ff1ef2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Phase 1, we’re not just building infra — we’re operationalizing machine learning as a controlled, repeatable practice.</a:t>
            </a:r>
          </a:p>
          <a:p>
            <a:pPr marL="171450" lvl="0" indent="-171450" algn="l" rtl="0">
              <a:spcBef>
                <a:spcPts val="0"/>
              </a:spcBef>
              <a:spcAft>
                <a:spcPts val="0"/>
              </a:spcAft>
            </a:pPr>
            <a:r>
              <a:rPr lang="en-US" dirty="0"/>
              <a:t>We ensure every model is portable (via Containerization), trackable (via MLflow), and deployable via CI/CD pipelines that your team can manage. </a:t>
            </a:r>
          </a:p>
          <a:p>
            <a:pPr marL="171450" lvl="0" indent="-171450" algn="l" rtl="0">
              <a:spcBef>
                <a:spcPts val="0"/>
              </a:spcBef>
              <a:spcAft>
                <a:spcPts val="0"/>
              </a:spcAft>
            </a:pPr>
            <a:r>
              <a:rPr lang="en-US" dirty="0"/>
              <a:t>Feature data is governed through Feast, and everything is deployed into a test mirror of production — allowing seamless API and system integration validation before customer-facing impact.</a:t>
            </a:r>
          </a:p>
          <a:p>
            <a:pPr marL="171450" lvl="0" indent="-171450" algn="l" rtl="0">
              <a:spcBef>
                <a:spcPts val="0"/>
              </a:spcBef>
              <a:spcAft>
                <a:spcPts val="0"/>
              </a:spcAft>
            </a:pPr>
            <a:r>
              <a:rPr lang="en-US" dirty="0"/>
              <a:t>We also harden the environment with IAM, secret handling, and audit controls — because ML in production isn’t just about speed; it’s about trust.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50B05C13-496C-5910-10A6-902A4E76BF2D}"/>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0CC7E33A-BC26-16BA-B1EC-86EA21934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D769A7D3-5EB6-FB2A-227A-E010814777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t>
            </a:r>
            <a:r>
              <a:rPr lang="en-US" b="1" dirty="0"/>
              <a:t>activation phase </a:t>
            </a:r>
            <a:r>
              <a:rPr lang="en-US" dirty="0"/>
              <a:t>— models go live, but under controlled, observable conditions.</a:t>
            </a:r>
          </a:p>
          <a:p>
            <a:pPr marL="0" lvl="0" indent="0" algn="l" rtl="0">
              <a:spcBef>
                <a:spcPts val="0"/>
              </a:spcBef>
              <a:spcAft>
                <a:spcPts val="0"/>
              </a:spcAft>
              <a:buNone/>
            </a:pPr>
            <a:r>
              <a:rPr lang="en-US" dirty="0"/>
              <a:t>We deploy fraud detection and recommendation models behind scalable endpoints via KServe, delivering real-time predictions during checkout or browsing. </a:t>
            </a:r>
          </a:p>
          <a:p>
            <a:pPr marL="0" lvl="0" indent="0" algn="l" rtl="0">
              <a:spcBef>
                <a:spcPts val="0"/>
              </a:spcBef>
              <a:spcAft>
                <a:spcPts val="0"/>
              </a:spcAft>
              <a:buNone/>
            </a:pPr>
            <a:r>
              <a:rPr lang="en-US" dirty="0"/>
              <a:t>For segmentation and inventory, Airflow handles batch scheduling with defined SLAs.</a:t>
            </a:r>
          </a:p>
          <a:p>
            <a:pPr marL="0" lvl="0" indent="0" algn="l" rtl="0">
              <a:spcBef>
                <a:spcPts val="0"/>
              </a:spcBef>
              <a:spcAft>
                <a:spcPts val="0"/>
              </a:spcAft>
              <a:buNone/>
            </a:pPr>
            <a:r>
              <a:rPr lang="en-US" dirty="0"/>
              <a:t>Every inference call is observable. We track latency, monitor error rates, and validate feature integrity across training vs production. </a:t>
            </a:r>
          </a:p>
          <a:p>
            <a:pPr marL="0" lvl="0" indent="0" algn="l" rtl="0">
              <a:spcBef>
                <a:spcPts val="0"/>
              </a:spcBef>
              <a:spcAft>
                <a:spcPts val="0"/>
              </a:spcAft>
              <a:buNone/>
            </a:pPr>
            <a:r>
              <a:rPr lang="en-US" dirty="0"/>
              <a:t>And all of this integrates directly with business systems — marketing platforms, inventory engines, and the e-commerce stack — turning data science outputs into operational inputs.</a:t>
            </a:r>
          </a:p>
        </p:txBody>
      </p:sp>
    </p:spTree>
    <p:extLst>
      <p:ext uri="{BB962C8B-B14F-4D97-AF65-F5344CB8AC3E}">
        <p14:creationId xmlns:p14="http://schemas.microsoft.com/office/powerpoint/2010/main" val="172381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day a model goes live is the best it will ever be — after that, it’s decay. So, in Phase 3, we build the guardrails that catch that decay early.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implement monitoring for both business KPIs and data quality — so if inputs drift or outputs misbehave, we know. We wire up alerts, logs for audits, and retraining pipelines to course-correct fast. This is how we make the platform durable, not just functional.</a:t>
            </a:r>
          </a:p>
        </p:txBody>
      </p:sp>
    </p:spTree>
    <p:extLst>
      <p:ext uri="{BB962C8B-B14F-4D97-AF65-F5344CB8AC3E}">
        <p14:creationId xmlns:p14="http://schemas.microsoft.com/office/powerpoint/2010/main" val="176470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a phData Title Slide">
  <p:cSld name="CUSTOM">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t="639" r="3147" b="26718"/>
          <a:stretch/>
        </p:blipFill>
        <p:spPr>
          <a:xfrm>
            <a:off x="0" y="0"/>
            <a:ext cx="9144003" cy="5143500"/>
          </a:xfrm>
          <a:prstGeom prst="rect">
            <a:avLst/>
          </a:prstGeom>
          <a:noFill/>
          <a:ln>
            <a:noFill/>
          </a:ln>
        </p:spPr>
      </p:pic>
      <p:sp>
        <p:nvSpPr>
          <p:cNvPr id="12" name="Google Shape;12;p2"/>
          <p:cNvSpPr/>
          <p:nvPr/>
        </p:nvSpPr>
        <p:spPr>
          <a:xfrm>
            <a:off x="0" y="0"/>
            <a:ext cx="9144000" cy="5143500"/>
          </a:xfrm>
          <a:prstGeom prst="rect">
            <a:avLst/>
          </a:prstGeom>
          <a:solidFill>
            <a:srgbClr val="264369">
              <a:alpha val="7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3">
            <a:alphaModFix/>
          </a:blip>
          <a:stretch>
            <a:fillRect/>
          </a:stretch>
        </p:blipFill>
        <p:spPr>
          <a:xfrm>
            <a:off x="838200" y="3513812"/>
            <a:ext cx="1937652" cy="492550"/>
          </a:xfrm>
          <a:prstGeom prst="rect">
            <a:avLst/>
          </a:prstGeom>
          <a:noFill/>
          <a:ln>
            <a:noFill/>
          </a:ln>
        </p:spPr>
      </p:pic>
      <p:sp>
        <p:nvSpPr>
          <p:cNvPr id="14" name="Google Shape;14;p2"/>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 name="Google Shape;15;p2"/>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16" name="Google Shape;16;p2"/>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b - Banner Two Column">
  <p:cSld name="BLANK_1_2_4_1_1">
    <p:spTree>
      <p:nvGrpSpPr>
        <p:cNvPr id="1" name="Shape 77"/>
        <p:cNvGrpSpPr/>
        <p:nvPr/>
      </p:nvGrpSpPr>
      <p:grpSpPr>
        <a:xfrm>
          <a:off x="0" y="0"/>
          <a:ext cx="0" cy="0"/>
          <a:chOff x="0" y="0"/>
          <a:chExt cx="0" cy="0"/>
        </a:xfrm>
      </p:grpSpPr>
      <p:sp>
        <p:nvSpPr>
          <p:cNvPr id="78" name="Google Shape;78;p11"/>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9" name="Google Shape;79;p11"/>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0" name="Google Shape;80;p11"/>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1"/>
          <p:cNvCxnSpPr/>
          <p:nvPr/>
        </p:nvCxnSpPr>
        <p:spPr>
          <a:xfrm>
            <a:off x="4550375" y="1487075"/>
            <a:ext cx="0" cy="32274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A - Section Divider Navy - Subtitle">
  <p:cSld name="BLANK_1_1_2_1_1">
    <p:bg>
      <p:bgPr>
        <a:solidFill>
          <a:schemeClr val="accent3"/>
        </a:solidFill>
        <a:effectLst/>
      </p:bgPr>
    </p:bg>
    <p:spTree>
      <p:nvGrpSpPr>
        <p:cNvPr id="1" name="Shape 83"/>
        <p:cNvGrpSpPr/>
        <p:nvPr/>
      </p:nvGrpSpPr>
      <p:grpSpPr>
        <a:xfrm>
          <a:off x="0" y="0"/>
          <a:ext cx="0" cy="0"/>
          <a:chOff x="0" y="0"/>
          <a:chExt cx="0" cy="0"/>
        </a:xfrm>
      </p:grpSpPr>
      <p:sp>
        <p:nvSpPr>
          <p:cNvPr id="84" name="Google Shape;84;p12"/>
          <p:cNvSpPr/>
          <p:nvPr/>
        </p:nvSpPr>
        <p:spPr>
          <a:xfrm>
            <a:off x="-125" y="1753075"/>
            <a:ext cx="9144000" cy="187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2"/>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6" name="Google Shape;86;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txBox="1">
            <a:spLocks noGrp="1"/>
          </p:cNvSpPr>
          <p:nvPr>
            <p:ph type="title"/>
          </p:nvPr>
        </p:nvSpPr>
        <p:spPr>
          <a:xfrm>
            <a:off x="2034400" y="1981050"/>
            <a:ext cx="7109400" cy="832500"/>
          </a:xfrm>
          <a:prstGeom prst="rect">
            <a:avLst/>
          </a:prstGeom>
        </p:spPr>
        <p:txBody>
          <a:bodyPr spcFirstLastPara="1" wrap="square" lIns="91425" tIns="91425" rIns="91425" bIns="91425" anchor="ctr" anchorCtr="0">
            <a:noAutofit/>
          </a:bodyPr>
          <a:lstStyle>
            <a:lvl1pPr marL="0" marR="0" lvl="0" indent="0" rtl="0">
              <a:lnSpc>
                <a:spcPct val="115000"/>
              </a:lnSpc>
              <a:spcBef>
                <a:spcPts val="0"/>
              </a:spcBef>
              <a:spcAft>
                <a:spcPts val="0"/>
              </a:spcAft>
              <a:buNone/>
              <a:defRPr sz="34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2"/>
          <p:cNvSpPr/>
          <p:nvPr/>
        </p:nvSpPr>
        <p:spPr>
          <a:xfrm>
            <a:off x="398675" y="1926800"/>
            <a:ext cx="1466700" cy="1466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subTitle" idx="1"/>
          </p:nvPr>
        </p:nvSpPr>
        <p:spPr>
          <a:xfrm>
            <a:off x="2034400" y="2813550"/>
            <a:ext cx="6947400" cy="46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A5FECB"/>
              </a:buClr>
              <a:buSzPts val="2100"/>
              <a:buNone/>
              <a:defRPr sz="21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pic>
        <p:nvPicPr>
          <p:cNvPr id="90" name="Google Shape;90;p12"/>
          <p:cNvPicPr preferRelativeResize="0"/>
          <p:nvPr/>
        </p:nvPicPr>
        <p:blipFill rotWithShape="1">
          <a:blip r:embed="rId3">
            <a:alphaModFix/>
          </a:blip>
          <a:srcRect r="79064"/>
          <a:stretch/>
        </p:blipFill>
        <p:spPr>
          <a:xfrm>
            <a:off x="783975" y="2274362"/>
            <a:ext cx="727625" cy="883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0 - Blank">
  <p:cSld name="BLANK_1_4">
    <p:spTree>
      <p:nvGrpSpPr>
        <p:cNvPr id="1" name="Shape 91"/>
        <p:cNvGrpSpPr/>
        <p:nvPr/>
      </p:nvGrpSpPr>
      <p:grpSpPr>
        <a:xfrm>
          <a:off x="0" y="0"/>
          <a:ext cx="0" cy="0"/>
          <a:chOff x="0" y="0"/>
          <a:chExt cx="0" cy="0"/>
        </a:xfrm>
      </p:grpSpPr>
      <p:sp>
        <p:nvSpPr>
          <p:cNvPr id="92" name="Google Shape;92;p13"/>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93" name="Google Shape;9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phData Title Slide 1">
  <p:cSld name="CUSTOM_1">
    <p:spTree>
      <p:nvGrpSpPr>
        <p:cNvPr id="1" name="Shape 95"/>
        <p:cNvGrpSpPr/>
        <p:nvPr/>
      </p:nvGrpSpPr>
      <p:grpSpPr>
        <a:xfrm>
          <a:off x="0" y="0"/>
          <a:ext cx="0" cy="0"/>
          <a:chOff x="0" y="0"/>
          <a:chExt cx="0" cy="0"/>
        </a:xfrm>
      </p:grpSpPr>
      <p:sp>
        <p:nvSpPr>
          <p:cNvPr id="96" name="Google Shape;9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Title Slide Blue">
  <p:cSld name="TITLE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67175" y="916800"/>
            <a:ext cx="3797100" cy="114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0" name="Google Shape;100;p15"/>
          <p:cNvSpPr txBox="1">
            <a:spLocks noGrp="1"/>
          </p:cNvSpPr>
          <p:nvPr>
            <p:ph type="subTitle" idx="1"/>
          </p:nvPr>
        </p:nvSpPr>
        <p:spPr>
          <a:xfrm>
            <a:off x="567350" y="2304950"/>
            <a:ext cx="4527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a:buNone/>
              <a:defRPr sz="1400">
                <a:solidFill>
                  <a:schemeClr val="lt2"/>
                </a:solidFill>
                <a:latin typeface="Oswald"/>
                <a:ea typeface="Oswald"/>
                <a:cs typeface="Oswald"/>
                <a:sym typeface="Oswald"/>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15"/>
          <p:cNvCxnSpPr/>
          <p:nvPr/>
        </p:nvCxnSpPr>
        <p:spPr>
          <a:xfrm rot="10800000" flipH="1">
            <a:off x="669300" y="2183350"/>
            <a:ext cx="3768000" cy="600"/>
          </a:xfrm>
          <a:prstGeom prst="straightConnector1">
            <a:avLst/>
          </a:prstGeom>
          <a:noFill/>
          <a:ln w="9525" cap="flat" cmpd="sng">
            <a:solidFill>
              <a:schemeClr val="accent2"/>
            </a:solidFill>
            <a:prstDash val="solid"/>
            <a:round/>
            <a:headEnd type="none" w="med" len="med"/>
            <a:tailEnd type="none" w="med" len="med"/>
          </a:ln>
        </p:spPr>
      </p:cxnSp>
      <p:pic>
        <p:nvPicPr>
          <p:cNvPr id="103" name="Google Shape;103;p15"/>
          <p:cNvPicPr preferRelativeResize="0"/>
          <p:nvPr/>
        </p:nvPicPr>
        <p:blipFill>
          <a:blip r:embed="rId3">
            <a:alphaModFix/>
          </a:blip>
          <a:stretch>
            <a:fillRect/>
          </a:stretch>
        </p:blipFill>
        <p:spPr>
          <a:xfrm>
            <a:off x="7495975" y="4226950"/>
            <a:ext cx="1217050" cy="486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and three columns White">
  <p:cSld name="TITLE_AND_TWO_COLUMNS_1">
    <p:bg>
      <p:bgPr>
        <a:solidFill>
          <a:schemeClr val="lt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205510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6" name="Google Shape;106;p16"/>
          <p:cNvSpPr txBox="1">
            <a:spLocks noGrp="1"/>
          </p:cNvSpPr>
          <p:nvPr>
            <p:ph type="ctrTitle"/>
          </p:nvPr>
        </p:nvSpPr>
        <p:spPr>
          <a:xfrm>
            <a:off x="737550" y="560950"/>
            <a:ext cx="2734200" cy="97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Oswald"/>
              <a:buNone/>
              <a:defRPr>
                <a:solidFill>
                  <a:schemeClr val="dk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7" name="Google Shape;107;p16"/>
          <p:cNvSpPr txBox="1">
            <a:spLocks noGrp="1"/>
          </p:cNvSpPr>
          <p:nvPr>
            <p:ph type="subTitle" idx="2"/>
          </p:nvPr>
        </p:nvSpPr>
        <p:spPr>
          <a:xfrm>
            <a:off x="205510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08" name="Google Shape;108;p16"/>
          <p:cNvSpPr txBox="1">
            <a:spLocks noGrp="1"/>
          </p:cNvSpPr>
          <p:nvPr>
            <p:ph type="body" idx="3"/>
          </p:nvPr>
        </p:nvSpPr>
        <p:spPr>
          <a:xfrm>
            <a:off x="4373825"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9" name="Google Shape;109;p16"/>
          <p:cNvSpPr txBox="1">
            <a:spLocks noGrp="1"/>
          </p:cNvSpPr>
          <p:nvPr>
            <p:ph type="subTitle" idx="4"/>
          </p:nvPr>
        </p:nvSpPr>
        <p:spPr>
          <a:xfrm>
            <a:off x="4373825"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10" name="Google Shape;110;p16"/>
          <p:cNvSpPr txBox="1">
            <a:spLocks noGrp="1"/>
          </p:cNvSpPr>
          <p:nvPr>
            <p:ph type="body" idx="5"/>
          </p:nvPr>
        </p:nvSpPr>
        <p:spPr>
          <a:xfrm>
            <a:off x="669255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11" name="Google Shape;111;p16"/>
          <p:cNvSpPr txBox="1">
            <a:spLocks noGrp="1"/>
          </p:cNvSpPr>
          <p:nvPr>
            <p:ph type="subTitle" idx="6"/>
          </p:nvPr>
        </p:nvSpPr>
        <p:spPr>
          <a:xfrm>
            <a:off x="669255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cxnSp>
        <p:nvCxnSpPr>
          <p:cNvPr id="112" name="Google Shape;112;p16"/>
          <p:cNvCxnSpPr/>
          <p:nvPr/>
        </p:nvCxnSpPr>
        <p:spPr>
          <a:xfrm>
            <a:off x="842850" y="1717253"/>
            <a:ext cx="7594200" cy="0"/>
          </a:xfrm>
          <a:prstGeom prst="straightConnector1">
            <a:avLst/>
          </a:prstGeom>
          <a:noFill/>
          <a:ln w="9525" cap="flat" cmpd="sng">
            <a:solidFill>
              <a:schemeClr val="accent3"/>
            </a:solidFill>
            <a:prstDash val="solid"/>
            <a:round/>
            <a:headEnd type="none" w="med" len="med"/>
            <a:tailEnd type="none" w="med" len="med"/>
          </a:ln>
        </p:spPr>
      </p:cxnSp>
      <p:sp>
        <p:nvSpPr>
          <p:cNvPr id="113" name="Google Shape;113;p16"/>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16"/>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Blank ">
  <p:cSld name="BLANK_1_5">
    <p:spTree>
      <p:nvGrpSpPr>
        <p:cNvPr id="1" name="Shape 116"/>
        <p:cNvGrpSpPr/>
        <p:nvPr/>
      </p:nvGrpSpPr>
      <p:grpSpPr>
        <a:xfrm>
          <a:off x="0" y="0"/>
          <a:ext cx="0" cy="0"/>
          <a:chOff x="0" y="0"/>
          <a:chExt cx="0" cy="0"/>
        </a:xfrm>
      </p:grpSpPr>
      <p:sp>
        <p:nvSpPr>
          <p:cNvPr id="117" name="Google Shape;117;p17"/>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Divider -Blue">
  <p:cSld name="TITLE_AND_BODY_1_1">
    <p:bg>
      <p:bgPr>
        <a:solidFill>
          <a:schemeClr val="dk1"/>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rotWithShape="1">
          <a:blip r:embed="rId2">
            <a:alphaModFix amt="50000"/>
          </a:blip>
          <a:srcRect l="19872" r="19872"/>
          <a:stretch/>
        </p:blipFill>
        <p:spPr>
          <a:xfrm rot="3060002">
            <a:off x="-1109791" y="1606363"/>
            <a:ext cx="9875633" cy="3170323"/>
          </a:xfrm>
          <a:prstGeom prst="rect">
            <a:avLst/>
          </a:prstGeom>
          <a:noFill/>
          <a:ln>
            <a:noFill/>
          </a:ln>
        </p:spPr>
      </p:pic>
      <p:sp>
        <p:nvSpPr>
          <p:cNvPr id="121" name="Google Shape;121;p18"/>
          <p:cNvSpPr txBox="1">
            <a:spLocks noGrp="1"/>
          </p:cNvSpPr>
          <p:nvPr>
            <p:ph type="title"/>
          </p:nvPr>
        </p:nvSpPr>
        <p:spPr>
          <a:xfrm>
            <a:off x="5390650" y="667700"/>
            <a:ext cx="34659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2" name="Google Shape;122;p18"/>
          <p:cNvSpPr txBox="1">
            <a:spLocks noGrp="1"/>
          </p:cNvSpPr>
          <p:nvPr>
            <p:ph type="body" idx="1"/>
          </p:nvPr>
        </p:nvSpPr>
        <p:spPr>
          <a:xfrm>
            <a:off x="5404475" y="1679450"/>
            <a:ext cx="2940300" cy="2050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2"/>
              </a:buClr>
              <a:buSzPts val="1300"/>
              <a:buChar char="●"/>
              <a:defRPr>
                <a:solidFill>
                  <a:schemeClr val="lt2"/>
                </a:solidFill>
              </a:defRPr>
            </a:lvl1pPr>
            <a:lvl2pPr marL="914400" lvl="1" indent="-298450" rtl="0">
              <a:spcBef>
                <a:spcPts val="1600"/>
              </a:spcBef>
              <a:spcAft>
                <a:spcPts val="0"/>
              </a:spcAft>
              <a:buClr>
                <a:schemeClr val="lt2"/>
              </a:buClr>
              <a:buSzPts val="1100"/>
              <a:buChar char="○"/>
              <a:defRPr>
                <a:solidFill>
                  <a:schemeClr val="lt2"/>
                </a:solidFill>
              </a:defRPr>
            </a:lvl2pPr>
            <a:lvl3pPr marL="1371600" lvl="2" indent="-292100" rtl="0">
              <a:spcBef>
                <a:spcPts val="1600"/>
              </a:spcBef>
              <a:spcAft>
                <a:spcPts val="0"/>
              </a:spcAft>
              <a:buClr>
                <a:schemeClr val="lt2"/>
              </a:buClr>
              <a:buSzPts val="1000"/>
              <a:buChar char="■"/>
              <a:defRPr>
                <a:solidFill>
                  <a:schemeClr val="lt2"/>
                </a:solidFill>
              </a:defRPr>
            </a:lvl3pPr>
            <a:lvl4pPr marL="1828800" lvl="3" indent="-285750" rtl="0">
              <a:spcBef>
                <a:spcPts val="1600"/>
              </a:spcBef>
              <a:spcAft>
                <a:spcPts val="0"/>
              </a:spcAft>
              <a:buClr>
                <a:schemeClr val="lt2"/>
              </a:buClr>
              <a:buSzPts val="900"/>
              <a:buChar char="●"/>
              <a:defRPr>
                <a:solidFill>
                  <a:schemeClr val="lt2"/>
                </a:solidFill>
              </a:defRPr>
            </a:lvl4pPr>
            <a:lvl5pPr marL="2286000" lvl="4" indent="-285750" rtl="0">
              <a:spcBef>
                <a:spcPts val="1600"/>
              </a:spcBef>
              <a:spcAft>
                <a:spcPts val="0"/>
              </a:spcAft>
              <a:buClr>
                <a:schemeClr val="lt2"/>
              </a:buClr>
              <a:buSzPts val="900"/>
              <a:buChar char="○"/>
              <a:defRPr>
                <a:solidFill>
                  <a:schemeClr val="lt2"/>
                </a:solidFill>
              </a:defRPr>
            </a:lvl5pPr>
            <a:lvl6pPr marL="2743200" lvl="5" indent="-285750" rtl="0">
              <a:spcBef>
                <a:spcPts val="1600"/>
              </a:spcBef>
              <a:spcAft>
                <a:spcPts val="0"/>
              </a:spcAft>
              <a:buClr>
                <a:schemeClr val="lt2"/>
              </a:buClr>
              <a:buSzPts val="900"/>
              <a:buChar char="■"/>
              <a:defRPr>
                <a:solidFill>
                  <a:schemeClr val="lt2"/>
                </a:solidFill>
              </a:defRPr>
            </a:lvl6pPr>
            <a:lvl7pPr marL="3200400" lvl="6" indent="-285750" rtl="0">
              <a:spcBef>
                <a:spcPts val="1600"/>
              </a:spcBef>
              <a:spcAft>
                <a:spcPts val="0"/>
              </a:spcAft>
              <a:buClr>
                <a:schemeClr val="lt2"/>
              </a:buClr>
              <a:buSzPts val="900"/>
              <a:buChar char="●"/>
              <a:defRPr>
                <a:solidFill>
                  <a:schemeClr val="lt2"/>
                </a:solidFill>
              </a:defRPr>
            </a:lvl7pPr>
            <a:lvl8pPr marL="3657600" lvl="7" indent="-285750" rtl="0">
              <a:spcBef>
                <a:spcPts val="1600"/>
              </a:spcBef>
              <a:spcAft>
                <a:spcPts val="0"/>
              </a:spcAft>
              <a:buClr>
                <a:schemeClr val="lt2"/>
              </a:buClr>
              <a:buSzPts val="900"/>
              <a:buChar char="○"/>
              <a:defRPr>
                <a:solidFill>
                  <a:schemeClr val="lt2"/>
                </a:solidFill>
              </a:defRPr>
            </a:lvl8pPr>
            <a:lvl9pPr marL="4114800" lvl="8" indent="-285750" rtl="0">
              <a:spcBef>
                <a:spcPts val="1600"/>
              </a:spcBef>
              <a:spcAft>
                <a:spcPts val="1600"/>
              </a:spcAft>
              <a:buClr>
                <a:schemeClr val="lt2"/>
              </a:buClr>
              <a:buSzPts val="900"/>
              <a:buChar char="■"/>
              <a:defRPr>
                <a:solidFill>
                  <a:schemeClr val="lt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8"/>
          <p:cNvSpPr txBox="1">
            <a:spLocks noGrp="1"/>
          </p:cNvSpPr>
          <p:nvPr>
            <p:ph type="title" idx="2"/>
          </p:nvPr>
        </p:nvSpPr>
        <p:spPr>
          <a:xfrm>
            <a:off x="367525" y="1728575"/>
            <a:ext cx="3391800" cy="292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0000"/>
              <a:buNone/>
              <a:defRPr sz="20000">
                <a:solidFill>
                  <a:schemeClr val="lt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grpSp>
        <p:nvGrpSpPr>
          <p:cNvPr id="125" name="Google Shape;125;p18"/>
          <p:cNvGrpSpPr/>
          <p:nvPr/>
        </p:nvGrpSpPr>
        <p:grpSpPr>
          <a:xfrm>
            <a:off x="5480675" y="1554248"/>
            <a:ext cx="2013646" cy="27896"/>
            <a:chOff x="4580561" y="2589004"/>
            <a:chExt cx="1064464" cy="25200"/>
          </a:xfrm>
        </p:grpSpPr>
        <p:sp>
          <p:nvSpPr>
            <p:cNvPr id="126" name="Google Shape;126;p18"/>
            <p:cNvSpPr/>
            <p:nvPr/>
          </p:nvSpPr>
          <p:spPr>
            <a:xfrm rot="-5400000">
              <a:off x="5366325" y="2335504"/>
              <a:ext cx="25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5400000">
              <a:off x="4836311" y="2333254"/>
              <a:ext cx="25200" cy="53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 Title, subtitle text -yellow">
  <p:cSld name="SECTION_TITLE_AND_DESCRIPTION_1_1_2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21875" y="693925"/>
            <a:ext cx="8007000" cy="655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31" name="Google Shape;131;p19"/>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32" name="Google Shape;132;p19"/>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34" name="Google Shape;134;p19"/>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9"/>
          <p:cNvSpPr/>
          <p:nvPr/>
        </p:nvSpPr>
        <p:spPr>
          <a:xfrm>
            <a:off x="-25300" y="-34925"/>
            <a:ext cx="9169200" cy="8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3 Title and Bullets Blue">
  <p:cSld name="SECTION_TITLE_AND_DESCRIPTION_1_1_2_1_1_1">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57" name="Google Shape;157;p21"/>
          <p:cNvSpPr txBox="1">
            <a:spLocks noGrp="1"/>
          </p:cNvSpPr>
          <p:nvPr>
            <p:ph type="body" idx="1"/>
          </p:nvPr>
        </p:nvSpPr>
        <p:spPr>
          <a:xfrm>
            <a:off x="721875" y="14257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58" name="Google Shape;158;p21"/>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21"/>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1" name="Google Shape;161;p21"/>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b - Snowflake Title Slide">
  <p:cSld name="BLANK_1_3">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8125" t="26585" r="8100" b="1985"/>
          <a:stretch/>
        </p:blipFill>
        <p:spPr>
          <a:xfrm>
            <a:off x="0" y="-1"/>
            <a:ext cx="9144003" cy="5143500"/>
          </a:xfrm>
          <a:prstGeom prst="rect">
            <a:avLst/>
          </a:prstGeom>
          <a:noFill/>
          <a:ln>
            <a:noFill/>
          </a:ln>
        </p:spPr>
      </p:pic>
      <p:pic>
        <p:nvPicPr>
          <p:cNvPr id="19" name="Google Shape;19;p3"/>
          <p:cNvPicPr preferRelativeResize="0"/>
          <p:nvPr/>
        </p:nvPicPr>
        <p:blipFill>
          <a:blip r:embed="rId3">
            <a:alphaModFix/>
          </a:blip>
          <a:stretch>
            <a:fillRect/>
          </a:stretch>
        </p:blipFill>
        <p:spPr>
          <a:xfrm>
            <a:off x="3084950" y="3513812"/>
            <a:ext cx="1937652" cy="492550"/>
          </a:xfrm>
          <a:prstGeom prst="rect">
            <a:avLst/>
          </a:prstGeom>
          <a:noFill/>
          <a:ln>
            <a:noFill/>
          </a:ln>
        </p:spPr>
      </p:pic>
      <p:cxnSp>
        <p:nvCxnSpPr>
          <p:cNvPr id="20" name="Google Shape;20;p3"/>
          <p:cNvCxnSpPr/>
          <p:nvPr/>
        </p:nvCxnSpPr>
        <p:spPr>
          <a:xfrm>
            <a:off x="2917853" y="3513068"/>
            <a:ext cx="0" cy="505800"/>
          </a:xfrm>
          <a:prstGeom prst="straightConnector1">
            <a:avLst/>
          </a:prstGeom>
          <a:noFill/>
          <a:ln w="19050" cap="flat" cmpd="sng">
            <a:solidFill>
              <a:srgbClr val="A5FECB"/>
            </a:solidFill>
            <a:prstDash val="solid"/>
            <a:round/>
            <a:headEnd type="none" w="med" len="med"/>
            <a:tailEnd type="none" w="med" len="med"/>
          </a:ln>
        </p:spPr>
      </p:cxnSp>
      <p:pic>
        <p:nvPicPr>
          <p:cNvPr id="21" name="Google Shape;21;p3"/>
          <p:cNvPicPr preferRelativeResize="0"/>
          <p:nvPr/>
        </p:nvPicPr>
        <p:blipFill>
          <a:blip r:embed="rId4">
            <a:alphaModFix/>
          </a:blip>
          <a:stretch>
            <a:fillRect/>
          </a:stretch>
        </p:blipFill>
        <p:spPr>
          <a:xfrm>
            <a:off x="762000" y="3513813"/>
            <a:ext cx="2068716" cy="492550"/>
          </a:xfrm>
          <a:prstGeom prst="rect">
            <a:avLst/>
          </a:prstGeom>
          <a:noFill/>
          <a:ln>
            <a:noFill/>
          </a:ln>
        </p:spPr>
      </p:pic>
      <p:sp>
        <p:nvSpPr>
          <p:cNvPr id="22" name="Google Shape;22;p3"/>
          <p:cNvSpPr txBox="1">
            <a:spLocks noGrp="1"/>
          </p:cNvSpPr>
          <p:nvPr>
            <p:ph type="sldNum" idx="12"/>
          </p:nvPr>
        </p:nvSpPr>
        <p:spPr>
          <a:xfrm>
            <a:off x="8595302" y="474990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3"/>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25" name="Google Shape;25;p3"/>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Title, subtitle text -blue">
  <p:cSld name="SECTION_TITLE_AND_DESCRIPTION_1_1">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721875" y="693925"/>
            <a:ext cx="80070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64" name="Google Shape;164;p22"/>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65" name="Google Shape;165;p22"/>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66" name="Google Shape;166;p22"/>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22"/>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9" name="Google Shape;169;p22"/>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values gray 1">
  <p:cSld name="SECTION_TITLE_AND_DESCRIPTION_1_1_1_3_3_2">
    <p:bg>
      <p:bgPr>
        <a:solidFill>
          <a:srgbClr val="FFFFFF"/>
        </a:solidFill>
        <a:effectLst/>
      </p:bgPr>
    </p:bg>
    <p:spTree>
      <p:nvGrpSpPr>
        <p:cNvPr id="1" name="Shape 170"/>
        <p:cNvGrpSpPr/>
        <p:nvPr/>
      </p:nvGrpSpPr>
      <p:grpSpPr>
        <a:xfrm>
          <a:off x="0" y="0"/>
          <a:ext cx="0" cy="0"/>
          <a:chOff x="0" y="0"/>
          <a:chExt cx="0" cy="0"/>
        </a:xfrm>
      </p:grpSpPr>
      <p:cxnSp>
        <p:nvCxnSpPr>
          <p:cNvPr id="171" name="Google Shape;171;p23"/>
          <p:cNvCxnSpPr/>
          <p:nvPr/>
        </p:nvCxnSpPr>
        <p:spPr>
          <a:xfrm>
            <a:off x="-70450" y="2232574"/>
            <a:ext cx="9411300" cy="0"/>
          </a:xfrm>
          <a:prstGeom prst="straightConnector1">
            <a:avLst/>
          </a:prstGeom>
          <a:noFill/>
          <a:ln w="19050" cap="flat" cmpd="sng">
            <a:solidFill>
              <a:schemeClr val="accent2"/>
            </a:solidFill>
            <a:prstDash val="solid"/>
            <a:round/>
            <a:headEnd type="none" w="med" len="med"/>
            <a:tailEnd type="none" w="med" len="med"/>
          </a:ln>
        </p:spPr>
      </p:cxnSp>
      <p:sp>
        <p:nvSpPr>
          <p:cNvPr id="172" name="Google Shape;172;p23"/>
          <p:cNvSpPr/>
          <p:nvPr/>
        </p:nvSpPr>
        <p:spPr>
          <a:xfrm>
            <a:off x="5784831"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a:spLocks noGrp="1"/>
          </p:cNvSpPr>
          <p:nvPr>
            <p:ph type="title"/>
          </p:nvPr>
        </p:nvSpPr>
        <p:spPr>
          <a:xfrm>
            <a:off x="874275" y="474850"/>
            <a:ext cx="35103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74" name="Google Shape;174;p23"/>
          <p:cNvSpPr txBox="1">
            <a:spLocks noGrp="1"/>
          </p:cNvSpPr>
          <p:nvPr>
            <p:ph type="subTitle" idx="1"/>
          </p:nvPr>
        </p:nvSpPr>
        <p:spPr>
          <a:xfrm>
            <a:off x="4687000" y="537650"/>
            <a:ext cx="26268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75" name="Google Shape;175;p23"/>
          <p:cNvSpPr txBox="1">
            <a:spLocks noGrp="1"/>
          </p:cNvSpPr>
          <p:nvPr>
            <p:ph type="body" idx="2"/>
          </p:nvPr>
        </p:nvSpPr>
        <p:spPr>
          <a:xfrm>
            <a:off x="37037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6" name="Google Shape;176;p23"/>
          <p:cNvSpPr txBox="1">
            <a:spLocks noGrp="1"/>
          </p:cNvSpPr>
          <p:nvPr>
            <p:ph type="body" idx="3"/>
          </p:nvPr>
        </p:nvSpPr>
        <p:spPr>
          <a:xfrm>
            <a:off x="37052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77" name="Google Shape;177;p23"/>
          <p:cNvSpPr/>
          <p:nvPr/>
        </p:nvSpPr>
        <p:spPr>
          <a:xfrm>
            <a:off x="573325"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4"/>
          </p:nvPr>
        </p:nvSpPr>
        <p:spPr>
          <a:xfrm>
            <a:off x="21076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9" name="Google Shape;179;p23"/>
          <p:cNvSpPr txBox="1">
            <a:spLocks noGrp="1"/>
          </p:cNvSpPr>
          <p:nvPr>
            <p:ph type="body" idx="5"/>
          </p:nvPr>
        </p:nvSpPr>
        <p:spPr>
          <a:xfrm>
            <a:off x="21077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0" name="Google Shape;180;p23"/>
          <p:cNvSpPr/>
          <p:nvPr/>
        </p:nvSpPr>
        <p:spPr>
          <a:xfrm>
            <a:off x="2310494"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6"/>
          </p:nvPr>
        </p:nvSpPr>
        <p:spPr>
          <a:xfrm>
            <a:off x="3925163"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2" name="Google Shape;182;p23"/>
          <p:cNvSpPr txBox="1">
            <a:spLocks noGrp="1"/>
          </p:cNvSpPr>
          <p:nvPr>
            <p:ph type="body" idx="7"/>
          </p:nvPr>
        </p:nvSpPr>
        <p:spPr>
          <a:xfrm>
            <a:off x="3925313"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3" name="Google Shape;183;p23"/>
          <p:cNvSpPr/>
          <p:nvPr/>
        </p:nvSpPr>
        <p:spPr>
          <a:xfrm>
            <a:off x="4047663"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body" idx="8"/>
          </p:nvPr>
        </p:nvSpPr>
        <p:spPr>
          <a:xfrm>
            <a:off x="5581950"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5" name="Google Shape;185;p23"/>
          <p:cNvSpPr txBox="1">
            <a:spLocks noGrp="1"/>
          </p:cNvSpPr>
          <p:nvPr>
            <p:ph type="body" idx="9"/>
          </p:nvPr>
        </p:nvSpPr>
        <p:spPr>
          <a:xfrm>
            <a:off x="5582100"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6" name="Google Shape;186;p23"/>
          <p:cNvSpPr/>
          <p:nvPr/>
        </p:nvSpPr>
        <p:spPr>
          <a:xfrm>
            <a:off x="8729000" y="4749850"/>
            <a:ext cx="4149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88" name="Google Shape;188;p23"/>
          <p:cNvCxnSpPr/>
          <p:nvPr/>
        </p:nvCxnSpPr>
        <p:spPr>
          <a:xfrm rot="10800000">
            <a:off x="8729002" y="-7799"/>
            <a:ext cx="0" cy="5159100"/>
          </a:xfrm>
          <a:prstGeom prst="straightConnector1">
            <a:avLst/>
          </a:prstGeom>
          <a:noFill/>
          <a:ln w="9525" cap="flat" cmpd="sng">
            <a:solidFill>
              <a:schemeClr val="lt1"/>
            </a:solidFill>
            <a:prstDash val="solid"/>
            <a:round/>
            <a:headEnd type="none" w="med" len="med"/>
            <a:tailEnd type="none" w="med" len="med"/>
          </a:ln>
        </p:spPr>
      </p:cxnSp>
      <p:sp>
        <p:nvSpPr>
          <p:cNvPr id="189" name="Google Shape;189;p23"/>
          <p:cNvSpPr/>
          <p:nvPr/>
        </p:nvSpPr>
        <p:spPr>
          <a:xfrm>
            <a:off x="7522000"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txBox="1">
            <a:spLocks noGrp="1"/>
          </p:cNvSpPr>
          <p:nvPr>
            <p:ph type="body" idx="13"/>
          </p:nvPr>
        </p:nvSpPr>
        <p:spPr>
          <a:xfrm>
            <a:off x="73191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91" name="Google Shape;191;p23"/>
          <p:cNvSpPr txBox="1">
            <a:spLocks noGrp="1"/>
          </p:cNvSpPr>
          <p:nvPr>
            <p:ph type="body" idx="14"/>
          </p:nvPr>
        </p:nvSpPr>
        <p:spPr>
          <a:xfrm>
            <a:off x="73192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 Title, subtitle text -red">
  <p:cSld name="SECTION_TITLE_AND_DESCRIPTION_1_1_2_2">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721875" y="693925"/>
            <a:ext cx="8007000" cy="64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94" name="Google Shape;194;p24"/>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95" name="Google Shape;195;p24"/>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96" name="Google Shape;196;p24"/>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98" name="Google Shape;198;p24"/>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99" name="Google Shape;199;p24"/>
          <p:cNvSpPr/>
          <p:nvPr/>
        </p:nvSpPr>
        <p:spPr>
          <a:xfrm>
            <a:off x="-25300" y="-34925"/>
            <a:ext cx="9169200" cy="84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898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A - Blue Header Bar">
  <p:cSld name="BLANK_1_2">
    <p:spTree>
      <p:nvGrpSpPr>
        <p:cNvPr id="1" name="Shape 26"/>
        <p:cNvGrpSpPr/>
        <p:nvPr/>
      </p:nvGrpSpPr>
      <p:grpSpPr>
        <a:xfrm>
          <a:off x="0" y="0"/>
          <a:ext cx="0" cy="0"/>
          <a:chOff x="0" y="0"/>
          <a:chExt cx="0" cy="0"/>
        </a:xfrm>
      </p:grpSpPr>
      <p:sp>
        <p:nvSpPr>
          <p:cNvPr id="27" name="Google Shape;27;p4"/>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29" name="Google Shape;29;p4"/>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30" name="Google Shape;30;p4"/>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34" name="Google Shape;34;p4"/>
          <p:cNvSpPr txBox="1">
            <a:spLocks noGrp="1"/>
          </p:cNvSpPr>
          <p:nvPr>
            <p:ph type="body" idx="2"/>
          </p:nvPr>
        </p:nvSpPr>
        <p:spPr>
          <a:xfrm>
            <a:off x="311700" y="1320475"/>
            <a:ext cx="85590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pic>
        <p:nvPicPr>
          <p:cNvPr id="35" name="Google Shape;35;p4"/>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B - Blue Header Bar - 2 columns">
  <p:cSld name="BLANK_1_2_12">
    <p:spTree>
      <p:nvGrpSpPr>
        <p:cNvPr id="1" name="Shape 36"/>
        <p:cNvGrpSpPr/>
        <p:nvPr/>
      </p:nvGrpSpPr>
      <p:grpSpPr>
        <a:xfrm>
          <a:off x="0" y="0"/>
          <a:ext cx="0" cy="0"/>
          <a:chOff x="0" y="0"/>
          <a:chExt cx="0" cy="0"/>
        </a:xfrm>
      </p:grpSpPr>
      <p:sp>
        <p:nvSpPr>
          <p:cNvPr id="37" name="Google Shape;37;p5"/>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 name="Google Shape;38;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5"/>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40" name="Google Shape;40;p5"/>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5"/>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44" name="Google Shape;44;p5"/>
          <p:cNvSpPr txBox="1">
            <a:spLocks noGrp="1"/>
          </p:cNvSpPr>
          <p:nvPr>
            <p:ph type="body" idx="2"/>
          </p:nvPr>
        </p:nvSpPr>
        <p:spPr>
          <a:xfrm>
            <a:off x="3573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5" name="Google Shape;45;p5"/>
          <p:cNvSpPr txBox="1">
            <a:spLocks noGrp="1"/>
          </p:cNvSpPr>
          <p:nvPr>
            <p:ph type="body" idx="3"/>
          </p:nvPr>
        </p:nvSpPr>
        <p:spPr>
          <a:xfrm>
            <a:off x="47297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6" name="Google Shape;46;p5"/>
          <p:cNvSpPr txBox="1">
            <a:spLocks noGrp="1"/>
          </p:cNvSpPr>
          <p:nvPr>
            <p:ph type="subTitle" idx="4"/>
          </p:nvPr>
        </p:nvSpPr>
        <p:spPr>
          <a:xfrm>
            <a:off x="357350" y="1461350"/>
            <a:ext cx="4032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sp>
        <p:nvSpPr>
          <p:cNvPr id="47" name="Google Shape;47;p5"/>
          <p:cNvSpPr txBox="1">
            <a:spLocks noGrp="1"/>
          </p:cNvSpPr>
          <p:nvPr>
            <p:ph type="subTitle" idx="5"/>
          </p:nvPr>
        </p:nvSpPr>
        <p:spPr>
          <a:xfrm>
            <a:off x="4729750" y="1461350"/>
            <a:ext cx="4056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pic>
        <p:nvPicPr>
          <p:cNvPr id="48" name="Google Shape;48;p5"/>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A - Closing Slide Blue">
  <p:cSld name="BLANK_1_1_1_1_1_1_1">
    <p:bg>
      <p:bgPr>
        <a:solidFill>
          <a:schemeClr val="dk1"/>
        </a:solidFill>
        <a:effectLst/>
      </p:bgPr>
    </p:bg>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2779940" y="2008931"/>
            <a:ext cx="3526535" cy="141061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A - Simple Header">
  <p:cSld name="BLANK_2_1">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7"/>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54" name="Google Shape;54;p7"/>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5" name="Google Shape;55;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7"/>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B - Simple Header Images 1">
  <p:cSld name="BLANK_2_1_2">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8"/>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0" name="Google Shape;60;p8"/>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1" name="Google Shape;61;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8"/>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63" name="Google Shape;63;p8"/>
          <p:cNvSpPr>
            <a:spLocks noGrp="1"/>
          </p:cNvSpPr>
          <p:nvPr>
            <p:ph type="pic" idx="2"/>
          </p:nvPr>
        </p:nvSpPr>
        <p:spPr>
          <a:xfrm>
            <a:off x="301350" y="1389300"/>
            <a:ext cx="8541300" cy="31764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C - Simple Header Images 2">
  <p:cSld name="BLANK_2_1_1">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9"/>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7" name="Google Shape;67;p9"/>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8" name="Google Shape;68;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9"/>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70" name="Google Shape;70;p9"/>
          <p:cNvSpPr>
            <a:spLocks noGrp="1"/>
          </p:cNvSpPr>
          <p:nvPr>
            <p:ph type="pic" idx="2"/>
          </p:nvPr>
        </p:nvSpPr>
        <p:spPr>
          <a:xfrm>
            <a:off x="301350" y="1389300"/>
            <a:ext cx="3960000" cy="3176400"/>
          </a:xfrm>
          <a:prstGeom prst="rect">
            <a:avLst/>
          </a:prstGeom>
          <a:noFill/>
          <a:ln>
            <a:noFill/>
          </a:ln>
        </p:spPr>
      </p:sp>
      <p:sp>
        <p:nvSpPr>
          <p:cNvPr id="71" name="Google Shape;71;p9"/>
          <p:cNvSpPr>
            <a:spLocks noGrp="1"/>
          </p:cNvSpPr>
          <p:nvPr>
            <p:ph type="pic" idx="3"/>
          </p:nvPr>
        </p:nvSpPr>
        <p:spPr>
          <a:xfrm>
            <a:off x="4929300" y="1389300"/>
            <a:ext cx="3960000" cy="3176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a - Banner">
  <p:cSld name="BLANK_1_2_4_1">
    <p:spTree>
      <p:nvGrpSpPr>
        <p:cNvPr id="1" name="Shape 72"/>
        <p:cNvGrpSpPr/>
        <p:nvPr/>
      </p:nvGrpSpPr>
      <p:grpSpPr>
        <a:xfrm>
          <a:off x="0" y="0"/>
          <a:ext cx="0" cy="0"/>
          <a:chOff x="0" y="0"/>
          <a:chExt cx="0" cy="0"/>
        </a:xfrm>
      </p:grpSpPr>
      <p:sp>
        <p:nvSpPr>
          <p:cNvPr id="73" name="Google Shape;73;p10"/>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75" name="Google Shape;75;p10"/>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rgbClr val="333332"/>
              </a:buClr>
              <a:buSzPts val="1300"/>
              <a:buFont typeface="Poppins"/>
              <a:buChar char="●"/>
              <a:defRPr sz="13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 id="2147483669" r:id="rId21"/>
    <p:sldLayoutId id="2147483670" r:id="rId22"/>
    <p:sldLayoutId id="214748367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ctrTitle"/>
          </p:nvPr>
        </p:nvSpPr>
        <p:spPr>
          <a:xfrm>
            <a:off x="556775" y="1162325"/>
            <a:ext cx="4118400" cy="11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phData </a:t>
            </a:r>
            <a:r>
              <a:rPr lang="en-US" sz="2400" dirty="0"/>
              <a:t>AwesomeStuff.com</a:t>
            </a:r>
            <a:r>
              <a:rPr lang="en" sz="2400" dirty="0"/>
              <a:t> Proposal</a:t>
            </a:r>
            <a:endParaRPr sz="2400" dirty="0"/>
          </a:p>
        </p:txBody>
      </p:sp>
      <p:sp>
        <p:nvSpPr>
          <p:cNvPr id="205" name="Google Shape;20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Our Team of Professionals</a:t>
            </a:r>
          </a:p>
        </p:txBody>
      </p:sp>
      <p:sp>
        <p:nvSpPr>
          <p:cNvPr id="14" name="TextBox 13">
            <a:extLst>
              <a:ext uri="{FF2B5EF4-FFF2-40B4-BE49-F238E27FC236}">
                <a16:creationId xmlns:a16="http://schemas.microsoft.com/office/drawing/2014/main" id="{DDF6DD74-BC74-0B5E-8B7D-F3419E373F05}"/>
              </a:ext>
            </a:extLst>
          </p:cNvPr>
          <p:cNvSpPr txBox="1"/>
          <p:nvPr/>
        </p:nvSpPr>
        <p:spPr>
          <a:xfrm>
            <a:off x="428972" y="2646842"/>
            <a:ext cx="2025685" cy="938719"/>
          </a:xfrm>
          <a:prstGeom prst="rect">
            <a:avLst/>
          </a:prstGeom>
          <a:noFill/>
        </p:spPr>
        <p:txBody>
          <a:bodyPr wrap="square" rtlCol="0">
            <a:spAutoFit/>
          </a:bodyPr>
          <a:lstStyle/>
          <a:p>
            <a:r>
              <a:rPr lang="en-US" sz="1000" b="1" dirty="0"/>
              <a:t>01 Machine Learning Architect</a:t>
            </a:r>
          </a:p>
          <a:p>
            <a:r>
              <a:rPr lang="en-US" sz="900" dirty="0"/>
              <a:t>Designs the overall MLOps solution architecture, ensures scalability, security, and alignment with business goals.</a:t>
            </a:r>
          </a:p>
          <a:p>
            <a:endParaRPr lang="en-US" sz="900" dirty="0"/>
          </a:p>
        </p:txBody>
      </p:sp>
      <p:sp>
        <p:nvSpPr>
          <p:cNvPr id="19" name="TextBox 18">
            <a:extLst>
              <a:ext uri="{FF2B5EF4-FFF2-40B4-BE49-F238E27FC236}">
                <a16:creationId xmlns:a16="http://schemas.microsoft.com/office/drawing/2014/main" id="{70161946-6CFB-3317-DEAD-04A28FA2DCE4}"/>
              </a:ext>
            </a:extLst>
          </p:cNvPr>
          <p:cNvSpPr txBox="1"/>
          <p:nvPr/>
        </p:nvSpPr>
        <p:spPr>
          <a:xfrm>
            <a:off x="1159834" y="3811132"/>
            <a:ext cx="2025685" cy="938719"/>
          </a:xfrm>
          <a:prstGeom prst="rect">
            <a:avLst/>
          </a:prstGeom>
          <a:noFill/>
        </p:spPr>
        <p:txBody>
          <a:bodyPr wrap="square" rtlCol="0">
            <a:spAutoFit/>
          </a:bodyPr>
          <a:lstStyle/>
          <a:p>
            <a:r>
              <a:rPr lang="en-US" sz="1000" b="1" dirty="0"/>
              <a:t>05 Tech Business Analyst</a:t>
            </a:r>
          </a:p>
          <a:p>
            <a:r>
              <a:rPr lang="en-US" sz="900" dirty="0"/>
              <a:t>Learns your business, connects ML outputs to BI dashboards, reporting systems, and executive insights for marketing and ops teams.</a:t>
            </a:r>
          </a:p>
          <a:p>
            <a:endParaRPr lang="en-US" sz="900" dirty="0"/>
          </a:p>
        </p:txBody>
      </p:sp>
      <p:sp>
        <p:nvSpPr>
          <p:cNvPr id="20" name="TextBox 19">
            <a:extLst>
              <a:ext uri="{FF2B5EF4-FFF2-40B4-BE49-F238E27FC236}">
                <a16:creationId xmlns:a16="http://schemas.microsoft.com/office/drawing/2014/main" id="{A484EB6B-9DAF-34C2-4ABC-496F8C53FBC9}"/>
              </a:ext>
            </a:extLst>
          </p:cNvPr>
          <p:cNvSpPr txBox="1"/>
          <p:nvPr/>
        </p:nvSpPr>
        <p:spPr>
          <a:xfrm>
            <a:off x="963776" y="1266247"/>
            <a:ext cx="2025685" cy="938719"/>
          </a:xfrm>
          <a:prstGeom prst="rect">
            <a:avLst/>
          </a:prstGeom>
          <a:noFill/>
        </p:spPr>
        <p:txBody>
          <a:bodyPr wrap="square" rtlCol="0">
            <a:spAutoFit/>
          </a:bodyPr>
          <a:lstStyle/>
          <a:p>
            <a:r>
              <a:rPr lang="en-US" sz="1000" b="1" dirty="0"/>
              <a:t>03 Data Engineer </a:t>
            </a:r>
          </a:p>
          <a:p>
            <a:r>
              <a:rPr lang="en-US" sz="900" dirty="0"/>
              <a:t>Ensures clean data flow across systems, manages feature stores, batch/stream pipelines, and data security.</a:t>
            </a:r>
          </a:p>
          <a:p>
            <a:endParaRPr lang="en-US" sz="900" dirty="0"/>
          </a:p>
        </p:txBody>
      </p:sp>
      <p:sp>
        <p:nvSpPr>
          <p:cNvPr id="21" name="TextBox 20">
            <a:extLst>
              <a:ext uri="{FF2B5EF4-FFF2-40B4-BE49-F238E27FC236}">
                <a16:creationId xmlns:a16="http://schemas.microsoft.com/office/drawing/2014/main" id="{3B44BD05-F3D3-EA84-F9E0-A8FDB339CAD1}"/>
              </a:ext>
            </a:extLst>
          </p:cNvPr>
          <p:cNvSpPr txBox="1"/>
          <p:nvPr/>
        </p:nvSpPr>
        <p:spPr>
          <a:xfrm>
            <a:off x="6510615" y="1430143"/>
            <a:ext cx="2025685" cy="938719"/>
          </a:xfrm>
          <a:prstGeom prst="rect">
            <a:avLst/>
          </a:prstGeom>
          <a:noFill/>
        </p:spPr>
        <p:txBody>
          <a:bodyPr wrap="square" rtlCol="0">
            <a:spAutoFit/>
          </a:bodyPr>
          <a:lstStyle/>
          <a:p>
            <a:r>
              <a:rPr lang="en-US" sz="1000" b="1" noProof="0" dirty="0"/>
              <a:t>02 Machine Learning Engineer</a:t>
            </a:r>
          </a:p>
          <a:p>
            <a:r>
              <a:rPr lang="en-US" sz="900" noProof="0" dirty="0"/>
              <a:t>Implements model packaging, deployment pipelines, inference services, and integrations with internal systems.</a:t>
            </a:r>
          </a:p>
          <a:p>
            <a:endParaRPr lang="en-US" sz="900" noProof="0" dirty="0"/>
          </a:p>
        </p:txBody>
      </p:sp>
      <p:sp>
        <p:nvSpPr>
          <p:cNvPr id="22" name="TextBox 21">
            <a:extLst>
              <a:ext uri="{FF2B5EF4-FFF2-40B4-BE49-F238E27FC236}">
                <a16:creationId xmlns:a16="http://schemas.microsoft.com/office/drawing/2014/main" id="{D0DF988A-6207-9CC9-9418-32B6D26ABA68}"/>
              </a:ext>
            </a:extLst>
          </p:cNvPr>
          <p:cNvSpPr txBox="1"/>
          <p:nvPr/>
        </p:nvSpPr>
        <p:spPr>
          <a:xfrm>
            <a:off x="6510615" y="2665377"/>
            <a:ext cx="2025685" cy="661720"/>
          </a:xfrm>
          <a:prstGeom prst="rect">
            <a:avLst/>
          </a:prstGeom>
          <a:noFill/>
        </p:spPr>
        <p:txBody>
          <a:bodyPr wrap="square" rtlCol="0">
            <a:spAutoFit/>
          </a:bodyPr>
          <a:lstStyle/>
          <a:p>
            <a:r>
              <a:rPr lang="en-US" sz="1000" b="1" dirty="0"/>
              <a:t>06 Project Manager</a:t>
            </a:r>
          </a:p>
          <a:p>
            <a:r>
              <a:rPr lang="en-US" sz="900" dirty="0"/>
              <a:t>Coordinates timelines, deliverables, and communication across technical and business stakeholders.</a:t>
            </a:r>
          </a:p>
        </p:txBody>
      </p:sp>
      <p:sp>
        <p:nvSpPr>
          <p:cNvPr id="23" name="TextBox 22">
            <a:extLst>
              <a:ext uri="{FF2B5EF4-FFF2-40B4-BE49-F238E27FC236}">
                <a16:creationId xmlns:a16="http://schemas.microsoft.com/office/drawing/2014/main" id="{280C296D-C81F-53A8-DC84-0C2AC150B402}"/>
              </a:ext>
            </a:extLst>
          </p:cNvPr>
          <p:cNvSpPr txBox="1"/>
          <p:nvPr/>
        </p:nvSpPr>
        <p:spPr>
          <a:xfrm>
            <a:off x="5449623" y="514977"/>
            <a:ext cx="2025685" cy="800219"/>
          </a:xfrm>
          <a:prstGeom prst="rect">
            <a:avLst/>
          </a:prstGeom>
          <a:noFill/>
        </p:spPr>
        <p:txBody>
          <a:bodyPr wrap="square" rtlCol="0">
            <a:spAutoFit/>
          </a:bodyPr>
          <a:lstStyle/>
          <a:p>
            <a:r>
              <a:rPr lang="en-US" sz="1000" b="1" dirty="0"/>
              <a:t>04 ML DevOps Architect</a:t>
            </a:r>
          </a:p>
          <a:p>
            <a:r>
              <a:rPr lang="fr-FR" sz="900" dirty="0"/>
              <a:t>Builds CI/CD infrastructure, manages container orchestration (e.g., Kubernetes), configures observability.</a:t>
            </a:r>
            <a:endParaRPr lang="en-US" sz="900" dirty="0"/>
          </a:p>
        </p:txBody>
      </p:sp>
      <p:pic>
        <p:nvPicPr>
          <p:cNvPr id="7" name="Picture 6">
            <a:extLst>
              <a:ext uri="{FF2B5EF4-FFF2-40B4-BE49-F238E27FC236}">
                <a16:creationId xmlns:a16="http://schemas.microsoft.com/office/drawing/2014/main" id="{4461F540-5F4B-8A7A-3F30-81F8BF965C18}"/>
              </a:ext>
            </a:extLst>
          </p:cNvPr>
          <p:cNvPicPr>
            <a:picLocks noChangeAspect="1"/>
          </p:cNvPicPr>
          <p:nvPr/>
        </p:nvPicPr>
        <p:blipFill>
          <a:blip r:embed="rId3"/>
          <a:stretch>
            <a:fillRect/>
          </a:stretch>
        </p:blipFill>
        <p:spPr>
          <a:xfrm>
            <a:off x="2651283" y="713347"/>
            <a:ext cx="3763034" cy="3896561"/>
          </a:xfrm>
          <a:prstGeom prst="rect">
            <a:avLst/>
          </a:prstGeom>
        </p:spPr>
      </p:pic>
      <p:sp>
        <p:nvSpPr>
          <p:cNvPr id="8" name="TextBox 7">
            <a:extLst>
              <a:ext uri="{FF2B5EF4-FFF2-40B4-BE49-F238E27FC236}">
                <a16:creationId xmlns:a16="http://schemas.microsoft.com/office/drawing/2014/main" id="{1ED8584F-BEF5-B997-FCDB-8137ABDE8CD5}"/>
              </a:ext>
            </a:extLst>
          </p:cNvPr>
          <p:cNvSpPr txBox="1"/>
          <p:nvPr/>
        </p:nvSpPr>
        <p:spPr>
          <a:xfrm>
            <a:off x="5958481" y="3850875"/>
            <a:ext cx="2025685" cy="938719"/>
          </a:xfrm>
          <a:prstGeom prst="rect">
            <a:avLst/>
          </a:prstGeom>
          <a:noFill/>
        </p:spPr>
        <p:txBody>
          <a:bodyPr wrap="square" rtlCol="0">
            <a:spAutoFit/>
          </a:bodyPr>
          <a:lstStyle/>
          <a:p>
            <a:r>
              <a:rPr lang="en-US" sz="1000" b="1" dirty="0"/>
              <a:t>07 Client Enablement Lead</a:t>
            </a:r>
          </a:p>
          <a:p>
            <a:r>
              <a:rPr lang="en-US" sz="900" dirty="0"/>
              <a:t>Focuses on ensuring client users are fully equipped to leverage the value of a product or service, leading to increased adoption and increased success.</a:t>
            </a:r>
          </a:p>
        </p:txBody>
      </p:sp>
    </p:spTree>
    <p:extLst>
      <p:ext uri="{BB962C8B-B14F-4D97-AF65-F5344CB8AC3E}">
        <p14:creationId xmlns:p14="http://schemas.microsoft.com/office/powerpoint/2010/main" val="360000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BA200B-DD47-8F82-82AE-91A20FB5981B}"/>
              </a:ext>
            </a:extLst>
          </p:cNvPr>
          <p:cNvPicPr>
            <a:picLocks noChangeAspect="1"/>
          </p:cNvPicPr>
          <p:nvPr/>
        </p:nvPicPr>
        <p:blipFill>
          <a:blip r:embed="rId2"/>
          <a:stretch>
            <a:fillRect/>
          </a:stretch>
        </p:blipFill>
        <p:spPr>
          <a:xfrm>
            <a:off x="243465" y="430344"/>
            <a:ext cx="8657070" cy="4282811"/>
          </a:xfrm>
          <a:prstGeom prst="rect">
            <a:avLst/>
          </a:prstGeom>
        </p:spPr>
      </p:pic>
      <p:sp>
        <p:nvSpPr>
          <p:cNvPr id="5" name="Slide Number Placeholder 4">
            <a:extLst>
              <a:ext uri="{FF2B5EF4-FFF2-40B4-BE49-F238E27FC236}">
                <a16:creationId xmlns:a16="http://schemas.microsoft.com/office/drawing/2014/main" id="{2504ACF3-6EE7-9E3B-B43F-D7995ED1A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0" name="Google Shape;240;p30">
            <a:extLst>
              <a:ext uri="{FF2B5EF4-FFF2-40B4-BE49-F238E27FC236}">
                <a16:creationId xmlns:a16="http://schemas.microsoft.com/office/drawing/2014/main" id="{79450E05-2AD4-910A-7FB9-D4355DBDFECE}"/>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Project Timeline – High Level</a:t>
            </a:r>
          </a:p>
        </p:txBody>
      </p:sp>
    </p:spTree>
    <p:extLst>
      <p:ext uri="{BB962C8B-B14F-4D97-AF65-F5344CB8AC3E}">
        <p14:creationId xmlns:p14="http://schemas.microsoft.com/office/powerpoint/2010/main" val="151067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99" name="Google Shape;299;p33"/>
          <p:cNvSpPr txBox="1">
            <a:spLocks noGrp="1"/>
          </p:cNvSpPr>
          <p:nvPr>
            <p:ph type="title"/>
          </p:nvPr>
        </p:nvSpPr>
        <p:spPr>
          <a:xfrm>
            <a:off x="737825" y="95875"/>
            <a:ext cx="8007000" cy="57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Pricing - Estimation</a:t>
            </a:r>
            <a:endParaRPr dirty="0"/>
          </a:p>
        </p:txBody>
      </p:sp>
      <p:graphicFrame>
        <p:nvGraphicFramePr>
          <p:cNvPr id="300" name="Google Shape;300;p33"/>
          <p:cNvGraphicFramePr/>
          <p:nvPr>
            <p:extLst>
              <p:ext uri="{D42A27DB-BD31-4B8C-83A1-F6EECF244321}">
                <p14:modId xmlns:p14="http://schemas.microsoft.com/office/powerpoint/2010/main" val="2693184426"/>
              </p:ext>
            </p:extLst>
          </p:nvPr>
        </p:nvGraphicFramePr>
        <p:xfrm>
          <a:off x="992100" y="1432810"/>
          <a:ext cx="6798075" cy="2829225"/>
        </p:xfrm>
        <a:graphic>
          <a:graphicData uri="http://schemas.openxmlformats.org/drawingml/2006/table">
            <a:tbl>
              <a:tblPr>
                <a:noFill/>
                <a:tableStyleId>{CE8E2F21-52AC-4EDB-8D34-5E8354C8CB7A}</a:tableStyleId>
              </a:tblPr>
              <a:tblGrid>
                <a:gridCol w="2266025">
                  <a:extLst>
                    <a:ext uri="{9D8B030D-6E8A-4147-A177-3AD203B41FA5}">
                      <a16:colId xmlns:a16="http://schemas.microsoft.com/office/drawing/2014/main" val="20000"/>
                    </a:ext>
                  </a:extLst>
                </a:gridCol>
                <a:gridCol w="2266025">
                  <a:extLst>
                    <a:ext uri="{9D8B030D-6E8A-4147-A177-3AD203B41FA5}">
                      <a16:colId xmlns:a16="http://schemas.microsoft.com/office/drawing/2014/main" val="20001"/>
                    </a:ext>
                  </a:extLst>
                </a:gridCol>
                <a:gridCol w="2266025">
                  <a:extLst>
                    <a:ext uri="{9D8B030D-6E8A-4147-A177-3AD203B41FA5}">
                      <a16:colId xmlns:a16="http://schemas.microsoft.com/office/drawing/2014/main" val="20002"/>
                    </a:ext>
                  </a:extLst>
                </a:gridCol>
              </a:tblGrid>
              <a:tr h="404175">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Phase</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Approximate Duration</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Pricing</a:t>
                      </a:r>
                      <a:endParaRPr sz="1400" b="1" dirty="0">
                        <a:solidFill>
                          <a:srgbClr val="FFFFFF"/>
                        </a:solidFill>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0"/>
                  </a:ext>
                </a:extLst>
              </a:tr>
              <a:tr h="404175">
                <a:tc>
                  <a:txBody>
                    <a:bodyPr/>
                    <a:lstStyle/>
                    <a:p>
                      <a:pPr algn="r" fontAlgn="b"/>
                      <a:r>
                        <a:rPr lang="en-US" sz="1100" b="0" i="0" u="none" strike="noStrike" dirty="0">
                          <a:solidFill>
                            <a:srgbClr val="000000"/>
                          </a:solidFill>
                          <a:effectLst/>
                          <a:latin typeface="Oswald" panose="00000500000000000000" pitchFamily="2" charset="0"/>
                        </a:rPr>
                        <a:t>Discovery &amp; Current State Review</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2</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51,500.00 </a:t>
                      </a:r>
                    </a:p>
                  </a:txBody>
                  <a:tcPr anchor="ctr">
                    <a:solidFill>
                      <a:srgbClr val="EDEDED"/>
                    </a:solidFill>
                  </a:tcPr>
                </a:tc>
                <a:extLst>
                  <a:ext uri="{0D108BD9-81ED-4DB2-BD59-A6C34878D82A}">
                    <a16:rowId xmlns:a16="http://schemas.microsoft.com/office/drawing/2014/main" val="10001"/>
                  </a:ext>
                </a:extLst>
              </a:tr>
              <a:tr h="404175">
                <a:tc>
                  <a:txBody>
                    <a:bodyPr/>
                    <a:lstStyle/>
                    <a:p>
                      <a:pPr algn="r" fontAlgn="b"/>
                      <a:r>
                        <a:rPr lang="en-US" sz="1100" b="0" i="0" u="none" strike="noStrike" dirty="0">
                          <a:solidFill>
                            <a:srgbClr val="000000"/>
                          </a:solidFill>
                          <a:effectLst/>
                          <a:latin typeface="Oswald" panose="00000500000000000000" pitchFamily="2" charset="0"/>
                        </a:rPr>
                        <a:t>Phase 1: MLOps Foundations</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3</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127,800.00</a:t>
                      </a:r>
                    </a:p>
                  </a:txBody>
                  <a:tcPr anchor="ctr">
                    <a:solidFill>
                      <a:srgbClr val="EDEDED"/>
                    </a:solidFill>
                  </a:tcPr>
                </a:tc>
                <a:extLst>
                  <a:ext uri="{0D108BD9-81ED-4DB2-BD59-A6C34878D82A}">
                    <a16:rowId xmlns:a16="http://schemas.microsoft.com/office/drawing/2014/main" val="4123854891"/>
                  </a:ext>
                </a:extLst>
              </a:tr>
              <a:tr h="404175">
                <a:tc>
                  <a:txBody>
                    <a:bodyPr/>
                    <a:lstStyle/>
                    <a:p>
                      <a:pPr algn="r" fontAlgn="b"/>
                      <a:r>
                        <a:rPr lang="en-US" sz="1100" b="0" i="0" u="none" strike="noStrike">
                          <a:solidFill>
                            <a:srgbClr val="000000"/>
                          </a:solidFill>
                          <a:effectLst/>
                          <a:latin typeface="Oswald" panose="00000500000000000000" pitchFamily="2" charset="0"/>
                        </a:rPr>
                        <a:t>Phase 2: Deployment &amp; Integration</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4</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161,800.00</a:t>
                      </a:r>
                    </a:p>
                  </a:txBody>
                  <a:tcPr anchor="ctr">
                    <a:solidFill>
                      <a:srgbClr val="EDEDED"/>
                    </a:solidFill>
                  </a:tcPr>
                </a:tc>
                <a:extLst>
                  <a:ext uri="{0D108BD9-81ED-4DB2-BD59-A6C34878D82A}">
                    <a16:rowId xmlns:a16="http://schemas.microsoft.com/office/drawing/2014/main" val="3159145658"/>
                  </a:ext>
                </a:extLst>
              </a:tr>
              <a:tr h="404175">
                <a:tc>
                  <a:txBody>
                    <a:bodyPr/>
                    <a:lstStyle/>
                    <a:p>
                      <a:pPr algn="r" fontAlgn="b"/>
                      <a:r>
                        <a:rPr lang="en-US" sz="1100" b="0" i="0" u="none" strike="noStrike">
                          <a:solidFill>
                            <a:srgbClr val="000000"/>
                          </a:solidFill>
                          <a:effectLst/>
                          <a:latin typeface="Oswald" panose="00000500000000000000" pitchFamily="2" charset="0"/>
                        </a:rPr>
                        <a:t>Phase 3: Monitoring &amp; Feedback</a:t>
                      </a:r>
                    </a:p>
                  </a:txBody>
                  <a:tcPr anchor="ctr">
                    <a:solidFill>
                      <a:srgbClr val="EDEDED"/>
                    </a:solidFill>
                  </a:tcPr>
                </a:tc>
                <a:tc>
                  <a:txBody>
                    <a:bodyPr/>
                    <a:lstStyle/>
                    <a:p>
                      <a:pPr algn="ctr" fontAlgn="b"/>
                      <a:r>
                        <a:rPr lang="en-US" sz="1100" b="0" i="0" u="none" strike="noStrike">
                          <a:solidFill>
                            <a:srgbClr val="000000"/>
                          </a:solidFill>
                          <a:effectLst/>
                          <a:latin typeface="Oswald" panose="00000500000000000000" pitchFamily="2" charset="0"/>
                        </a:rPr>
                        <a:t>6</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217,800.00 </a:t>
                      </a:r>
                    </a:p>
                  </a:txBody>
                  <a:tcPr anchor="ctr">
                    <a:solidFill>
                      <a:srgbClr val="EDEDED"/>
                    </a:solidFill>
                  </a:tcPr>
                </a:tc>
                <a:extLst>
                  <a:ext uri="{0D108BD9-81ED-4DB2-BD59-A6C34878D82A}">
                    <a16:rowId xmlns:a16="http://schemas.microsoft.com/office/drawing/2014/main" val="3842221247"/>
                  </a:ext>
                </a:extLst>
              </a:tr>
              <a:tr h="404175">
                <a:tc>
                  <a:txBody>
                    <a:bodyPr/>
                    <a:lstStyle/>
                    <a:p>
                      <a:pPr algn="r" fontAlgn="b"/>
                      <a:r>
                        <a:rPr lang="en-US" sz="1100" b="0" i="0" u="none" strike="noStrike" dirty="0">
                          <a:solidFill>
                            <a:srgbClr val="000000"/>
                          </a:solidFill>
                          <a:effectLst/>
                          <a:latin typeface="Oswald" panose="00000500000000000000" pitchFamily="2" charset="0"/>
                        </a:rPr>
                        <a:t>Enablement &amp; Client Handoff</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8</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167,200.00</a:t>
                      </a:r>
                    </a:p>
                  </a:txBody>
                  <a:tcPr anchor="ctr">
                    <a:solidFill>
                      <a:srgbClr val="EDEDED"/>
                    </a:solidFill>
                  </a:tcPr>
                </a:tc>
                <a:extLst>
                  <a:ext uri="{0D108BD9-81ED-4DB2-BD59-A6C34878D82A}">
                    <a16:rowId xmlns:a16="http://schemas.microsoft.com/office/drawing/2014/main" val="18862359"/>
                  </a:ext>
                </a:extLst>
              </a:tr>
              <a:tr h="404175">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Project Total</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23 Weeks</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$726,100.00</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2"/>
                  </a:ext>
                </a:extLst>
              </a:tr>
            </a:tbl>
          </a:graphicData>
        </a:graphic>
      </p:graphicFrame>
      <p:sp>
        <p:nvSpPr>
          <p:cNvPr id="301" name="Google Shape;301;p33"/>
          <p:cNvSpPr txBox="1"/>
          <p:nvPr/>
        </p:nvSpPr>
        <p:spPr>
          <a:xfrm>
            <a:off x="1025199" y="1122122"/>
            <a:ext cx="2366929"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333332"/>
                </a:solidFill>
                <a:latin typeface="Poppins"/>
                <a:ea typeface="Poppins"/>
                <a:cs typeface="Poppins"/>
                <a:sym typeface="Poppins"/>
              </a:rPr>
              <a:t>Time</a:t>
            </a:r>
            <a:r>
              <a:rPr lang="en" sz="1300" dirty="0">
                <a:solidFill>
                  <a:srgbClr val="333332"/>
                </a:solidFill>
                <a:latin typeface="Poppins"/>
                <a:ea typeface="Poppins"/>
                <a:cs typeface="Poppins"/>
                <a:sym typeface="Poppins"/>
              </a:rPr>
              <a:t> &amp; Materials</a:t>
            </a:r>
            <a:endParaRPr sz="1300" dirty="0">
              <a:solidFill>
                <a:srgbClr val="33333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721875" y="176925"/>
            <a:ext cx="80070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Why phData</a:t>
            </a:r>
            <a:endParaRPr>
              <a:solidFill>
                <a:schemeClr val="dk1"/>
              </a:solidFill>
            </a:endParaRPr>
          </a:p>
        </p:txBody>
      </p:sp>
      <p:sp>
        <p:nvSpPr>
          <p:cNvPr id="309" name="Google Shape;30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ABC28CA4-94D2-4519-3DFB-3B7BCC4C4788}"/>
              </a:ext>
            </a:extLst>
          </p:cNvPr>
          <p:cNvSpPr txBox="1"/>
          <p:nvPr/>
        </p:nvSpPr>
        <p:spPr>
          <a:xfrm>
            <a:off x="696684" y="3720487"/>
            <a:ext cx="7750628" cy="738664"/>
          </a:xfrm>
          <a:prstGeom prst="rect">
            <a:avLst/>
          </a:prstGeom>
          <a:noFill/>
        </p:spPr>
        <p:txBody>
          <a:bodyPr wrap="square" rtlCol="0">
            <a:spAutoFit/>
          </a:bodyPr>
          <a:lstStyle/>
          <a:p>
            <a:r>
              <a:rPr lang="en-US" dirty="0" err="1">
                <a:latin typeface="Poppins" panose="00000500000000000000" pitchFamily="2" charset="0"/>
                <a:cs typeface="Poppins" panose="00000500000000000000" pitchFamily="2" charset="0"/>
              </a:rPr>
              <a:t>phData's</a:t>
            </a:r>
            <a:r>
              <a:rPr lang="en-US" dirty="0">
                <a:latin typeface="Poppins" panose="00000500000000000000" pitchFamily="2" charset="0"/>
                <a:cs typeface="Poppins" panose="00000500000000000000" pitchFamily="2" charset="0"/>
              </a:rPr>
              <a:t> comprehensive services, industry recognition, innovative solutions, global presence, and commitment to both client and employee success make them a compelling choice for any organization seeking to harness the power of data.</a:t>
            </a:r>
          </a:p>
        </p:txBody>
      </p:sp>
      <p:pic>
        <p:nvPicPr>
          <p:cNvPr id="6" name="Picture 5">
            <a:extLst>
              <a:ext uri="{FF2B5EF4-FFF2-40B4-BE49-F238E27FC236}">
                <a16:creationId xmlns:a16="http://schemas.microsoft.com/office/drawing/2014/main" id="{867B9384-E1FD-49A2-2BC0-F719F436AAD1}"/>
              </a:ext>
            </a:extLst>
          </p:cNvPr>
          <p:cNvPicPr>
            <a:picLocks noChangeAspect="1"/>
          </p:cNvPicPr>
          <p:nvPr/>
        </p:nvPicPr>
        <p:blipFill>
          <a:blip r:embed="rId3"/>
          <a:stretch>
            <a:fillRect/>
          </a:stretch>
        </p:blipFill>
        <p:spPr>
          <a:xfrm>
            <a:off x="1248227" y="1973101"/>
            <a:ext cx="6647543" cy="1197297"/>
          </a:xfrm>
          <a:prstGeom prst="rect">
            <a:avLst/>
          </a:prstGeom>
        </p:spPr>
      </p:pic>
      <p:sp>
        <p:nvSpPr>
          <p:cNvPr id="8" name="TextBox 7">
            <a:extLst>
              <a:ext uri="{FF2B5EF4-FFF2-40B4-BE49-F238E27FC236}">
                <a16:creationId xmlns:a16="http://schemas.microsoft.com/office/drawing/2014/main" id="{4914FA2C-6332-0980-8132-D4003BD58015}"/>
              </a:ext>
            </a:extLst>
          </p:cNvPr>
          <p:cNvSpPr txBox="1"/>
          <p:nvPr/>
        </p:nvSpPr>
        <p:spPr>
          <a:xfrm>
            <a:off x="721875" y="886766"/>
            <a:ext cx="8007000" cy="954107"/>
          </a:xfrm>
          <a:prstGeom prst="rect">
            <a:avLst/>
          </a:prstGeom>
          <a:noFill/>
        </p:spPr>
        <p:txBody>
          <a:bodyPr wrap="square">
            <a:spAutoFit/>
          </a:bodyPr>
          <a:lstStyle/>
          <a:p>
            <a:r>
              <a:rPr lang="en-US" b="0" i="0" dirty="0">
                <a:solidFill>
                  <a:srgbClr val="333333"/>
                </a:solidFill>
                <a:effectLst/>
                <a:latin typeface="Poppins" panose="00000500000000000000" pitchFamily="2" charset="0"/>
              </a:rPr>
              <a:t>We specialize in AI and data applications, from conception to production, that drive real-world business value. Our global delivery team partners with the world’s top brands to execute data initiatives in artificial intelligence, data engineering, applications, analytics, and 24/7 Elastic Operations for cloud platforms.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84008A6-D5C1-4299-B388-71C29FE65C2C}"/>
              </a:ext>
            </a:extLst>
          </p:cNvPr>
          <p:cNvSpPr>
            <a:spLocks/>
          </p:cNvSpPr>
          <p:nvPr/>
        </p:nvSpPr>
        <p:spPr bwMode="auto">
          <a:xfrm>
            <a:off x="2196825" y="868812"/>
            <a:ext cx="5282066" cy="3999353"/>
          </a:xfrm>
          <a:custGeom>
            <a:avLst/>
            <a:gdLst>
              <a:gd name="T0" fmla="*/ 556 w 1359"/>
              <a:gd name="T1" fmla="*/ 1002 h 1028"/>
              <a:gd name="T2" fmla="*/ 236 w 1359"/>
              <a:gd name="T3" fmla="*/ 843 h 1028"/>
              <a:gd name="T4" fmla="*/ 236 w 1359"/>
              <a:gd name="T5" fmla="*/ 472 h 1028"/>
              <a:gd name="T6" fmla="*/ 702 w 1359"/>
              <a:gd name="T7" fmla="*/ 168 h 1028"/>
              <a:gd name="T8" fmla="*/ 795 w 1359"/>
              <a:gd name="T9" fmla="*/ 240 h 1028"/>
              <a:gd name="T10" fmla="*/ 865 w 1359"/>
              <a:gd name="T11" fmla="*/ 337 h 1028"/>
              <a:gd name="T12" fmla="*/ 1037 w 1359"/>
              <a:gd name="T13" fmla="*/ 361 h 1028"/>
              <a:gd name="T14" fmla="*/ 1323 w 1359"/>
              <a:gd name="T15" fmla="*/ 410 h 1028"/>
              <a:gd name="T16" fmla="*/ 1341 w 1359"/>
              <a:gd name="T17" fmla="*/ 566 h 1028"/>
              <a:gd name="T18" fmla="*/ 1105 w 1359"/>
              <a:gd name="T19" fmla="*/ 922 h 1028"/>
              <a:gd name="T20" fmla="*/ 998 w 1359"/>
              <a:gd name="T21" fmla="*/ 974 h 1028"/>
              <a:gd name="T22" fmla="*/ 880 w 1359"/>
              <a:gd name="T23" fmla="*/ 1003 h 1028"/>
              <a:gd name="T24" fmla="*/ 514 w 1359"/>
              <a:gd name="T25" fmla="*/ 100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9" h="1028">
                <a:moveTo>
                  <a:pt x="556" y="1002"/>
                </a:moveTo>
                <a:cubicBezTo>
                  <a:pt x="556" y="1002"/>
                  <a:pt x="224" y="1028"/>
                  <a:pt x="236" y="843"/>
                </a:cubicBezTo>
                <a:cubicBezTo>
                  <a:pt x="248" y="658"/>
                  <a:pt x="472" y="568"/>
                  <a:pt x="236" y="472"/>
                </a:cubicBezTo>
                <a:cubicBezTo>
                  <a:pt x="0" y="376"/>
                  <a:pt x="435" y="0"/>
                  <a:pt x="702" y="168"/>
                </a:cubicBezTo>
                <a:cubicBezTo>
                  <a:pt x="735" y="189"/>
                  <a:pt x="768" y="212"/>
                  <a:pt x="795" y="240"/>
                </a:cubicBezTo>
                <a:cubicBezTo>
                  <a:pt x="824" y="269"/>
                  <a:pt x="838" y="307"/>
                  <a:pt x="865" y="337"/>
                </a:cubicBezTo>
                <a:cubicBezTo>
                  <a:pt x="907" y="383"/>
                  <a:pt x="984" y="370"/>
                  <a:pt x="1037" y="361"/>
                </a:cubicBezTo>
                <a:cubicBezTo>
                  <a:pt x="1131" y="347"/>
                  <a:pt x="1250" y="332"/>
                  <a:pt x="1323" y="410"/>
                </a:cubicBezTo>
                <a:cubicBezTo>
                  <a:pt x="1359" y="449"/>
                  <a:pt x="1356" y="519"/>
                  <a:pt x="1341" y="566"/>
                </a:cubicBezTo>
                <a:cubicBezTo>
                  <a:pt x="1299" y="697"/>
                  <a:pt x="1221" y="843"/>
                  <a:pt x="1105" y="922"/>
                </a:cubicBezTo>
                <a:cubicBezTo>
                  <a:pt x="1072" y="945"/>
                  <a:pt x="1036" y="962"/>
                  <a:pt x="998" y="974"/>
                </a:cubicBezTo>
                <a:cubicBezTo>
                  <a:pt x="963" y="986"/>
                  <a:pt x="917" y="1003"/>
                  <a:pt x="880" y="1003"/>
                </a:cubicBezTo>
                <a:cubicBezTo>
                  <a:pt x="514" y="1003"/>
                  <a:pt x="514" y="1003"/>
                  <a:pt x="514" y="1003"/>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7" name="Freeform 6">
            <a:extLst>
              <a:ext uri="{FF2B5EF4-FFF2-40B4-BE49-F238E27FC236}">
                <a16:creationId xmlns:a16="http://schemas.microsoft.com/office/drawing/2014/main" id="{8B2CE2D2-02C9-4335-9FB6-E6FDD31A7236}"/>
              </a:ext>
            </a:extLst>
          </p:cNvPr>
          <p:cNvSpPr>
            <a:spLocks/>
          </p:cNvSpPr>
          <p:nvPr/>
        </p:nvSpPr>
        <p:spPr bwMode="auto">
          <a:xfrm>
            <a:off x="2438917" y="2732525"/>
            <a:ext cx="3886153" cy="2413397"/>
          </a:xfrm>
          <a:custGeom>
            <a:avLst/>
            <a:gdLst>
              <a:gd name="T0" fmla="*/ 4363 w 4363"/>
              <a:gd name="T1" fmla="*/ 0 h 2027"/>
              <a:gd name="T2" fmla="*/ 3267 w 4363"/>
              <a:gd name="T3" fmla="*/ 0 h 2027"/>
              <a:gd name="T4" fmla="*/ 3267 w 4363"/>
              <a:gd name="T5" fmla="*/ 416 h 2027"/>
              <a:gd name="T6" fmla="*/ 2172 w 4363"/>
              <a:gd name="T7" fmla="*/ 416 h 2027"/>
              <a:gd name="T8" fmla="*/ 2172 w 4363"/>
              <a:gd name="T9" fmla="*/ 828 h 2027"/>
              <a:gd name="T10" fmla="*/ 1099 w 4363"/>
              <a:gd name="T11" fmla="*/ 828 h 2027"/>
              <a:gd name="T12" fmla="*/ 1099 w 4363"/>
              <a:gd name="T13" fmla="*/ 1251 h 2027"/>
              <a:gd name="T14" fmla="*/ 0 w 4363"/>
              <a:gd name="T15" fmla="*/ 1251 h 2027"/>
              <a:gd name="T16" fmla="*/ 0 w 4363"/>
              <a:gd name="T17" fmla="*/ 2027 h 2027"/>
              <a:gd name="T18" fmla="*/ 1099 w 4363"/>
              <a:gd name="T19" fmla="*/ 2027 h 2027"/>
              <a:gd name="T20" fmla="*/ 1617 w 4363"/>
              <a:gd name="T21" fmla="*/ 2027 h 2027"/>
              <a:gd name="T22" fmla="*/ 2172 w 4363"/>
              <a:gd name="T23" fmla="*/ 2027 h 2027"/>
              <a:gd name="T24" fmla="*/ 2716 w 4363"/>
              <a:gd name="T25" fmla="*/ 2027 h 2027"/>
              <a:gd name="T26" fmla="*/ 3789 w 4363"/>
              <a:gd name="T27" fmla="*/ 2027 h 2027"/>
              <a:gd name="T28" fmla="*/ 3789 w 4363"/>
              <a:gd name="T29" fmla="*/ 2023 h 2027"/>
              <a:gd name="T30" fmla="*/ 4363 w 4363"/>
              <a:gd name="T31" fmla="*/ 2023 h 2027"/>
              <a:gd name="T32" fmla="*/ 4363 w 4363"/>
              <a:gd name="T33" fmla="*/ 0 h 2027"/>
              <a:gd name="connsiteX0" fmla="*/ 10000 w 10000"/>
              <a:gd name="connsiteY0" fmla="*/ 0 h 10000"/>
              <a:gd name="connsiteX1" fmla="*/ 7488 w 10000"/>
              <a:gd name="connsiteY1" fmla="*/ 0 h 10000"/>
              <a:gd name="connsiteX2" fmla="*/ 7488 w 10000"/>
              <a:gd name="connsiteY2" fmla="*/ 2052 h 10000"/>
              <a:gd name="connsiteX3" fmla="*/ 4978 w 10000"/>
              <a:gd name="connsiteY3" fmla="*/ 2052 h 10000"/>
              <a:gd name="connsiteX4" fmla="*/ 4978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6 w 10000"/>
              <a:gd name="connsiteY9" fmla="*/ 10000 h 10000"/>
              <a:gd name="connsiteX10" fmla="*/ 4978 w 10000"/>
              <a:gd name="connsiteY10" fmla="*/ 10000 h 10000"/>
              <a:gd name="connsiteX11" fmla="*/ 6225 w 10000"/>
              <a:gd name="connsiteY11" fmla="*/ 10000 h 10000"/>
              <a:gd name="connsiteX12" fmla="*/ 8684 w 10000"/>
              <a:gd name="connsiteY12" fmla="*/ 10000 h 10000"/>
              <a:gd name="connsiteX13" fmla="*/ 8684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69 w 7481"/>
              <a:gd name="connsiteY1" fmla="*/ 0 h 10000"/>
              <a:gd name="connsiteX2" fmla="*/ 4969 w 7481"/>
              <a:gd name="connsiteY2" fmla="*/ 2052 h 10000"/>
              <a:gd name="connsiteX3" fmla="*/ 2459 w 7481"/>
              <a:gd name="connsiteY3" fmla="*/ 2052 h 10000"/>
              <a:gd name="connsiteX4" fmla="*/ 2459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7 w 7481"/>
              <a:gd name="connsiteY8" fmla="*/ 10000 h 10000"/>
              <a:gd name="connsiteX9" fmla="*/ 2459 w 7481"/>
              <a:gd name="connsiteY9" fmla="*/ 10000 h 10000"/>
              <a:gd name="connsiteX10" fmla="*/ 3706 w 7481"/>
              <a:gd name="connsiteY10" fmla="*/ 10000 h 10000"/>
              <a:gd name="connsiteX11" fmla="*/ 6165 w 7481"/>
              <a:gd name="connsiteY11" fmla="*/ 10000 h 10000"/>
              <a:gd name="connsiteX12" fmla="*/ 6165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69" y="0"/>
                </a:lnTo>
                <a:lnTo>
                  <a:pt x="4969" y="2052"/>
                </a:lnTo>
                <a:lnTo>
                  <a:pt x="2459" y="2052"/>
                </a:lnTo>
                <a:lnTo>
                  <a:pt x="2459" y="4085"/>
                </a:lnTo>
                <a:lnTo>
                  <a:pt x="0" y="4085"/>
                </a:lnTo>
                <a:lnTo>
                  <a:pt x="0" y="6172"/>
                </a:lnTo>
                <a:lnTo>
                  <a:pt x="0" y="10000"/>
                </a:lnTo>
                <a:lnTo>
                  <a:pt x="1187" y="10000"/>
                </a:lnTo>
                <a:lnTo>
                  <a:pt x="2459" y="10000"/>
                </a:lnTo>
                <a:lnTo>
                  <a:pt x="3706" y="10000"/>
                </a:lnTo>
                <a:lnTo>
                  <a:pt x="6165" y="10000"/>
                </a:lnTo>
                <a:lnTo>
                  <a:pt x="6165" y="9980"/>
                </a:lnTo>
                <a:lnTo>
                  <a:pt x="7481" y="9980"/>
                </a:lnTo>
                <a:lnTo>
                  <a:pt x="7481"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8" name="Freeform 7">
            <a:extLst>
              <a:ext uri="{FF2B5EF4-FFF2-40B4-BE49-F238E27FC236}">
                <a16:creationId xmlns:a16="http://schemas.microsoft.com/office/drawing/2014/main" id="{6E79AD39-84F5-4394-BC2C-64DE94166B1A}"/>
              </a:ext>
            </a:extLst>
          </p:cNvPr>
          <p:cNvSpPr>
            <a:spLocks/>
          </p:cNvSpPr>
          <p:nvPr/>
        </p:nvSpPr>
        <p:spPr bwMode="auto">
          <a:xfrm>
            <a:off x="2670789" y="2732525"/>
            <a:ext cx="3885262" cy="2413397"/>
          </a:xfrm>
          <a:custGeom>
            <a:avLst/>
            <a:gdLst>
              <a:gd name="T0" fmla="*/ 4362 w 4362"/>
              <a:gd name="T1" fmla="*/ 0 h 2027"/>
              <a:gd name="T2" fmla="*/ 3267 w 4362"/>
              <a:gd name="T3" fmla="*/ 0 h 2027"/>
              <a:gd name="T4" fmla="*/ 3267 w 4362"/>
              <a:gd name="T5" fmla="*/ 416 h 2027"/>
              <a:gd name="T6" fmla="*/ 2172 w 4362"/>
              <a:gd name="T7" fmla="*/ 416 h 2027"/>
              <a:gd name="T8" fmla="*/ 2172 w 4362"/>
              <a:gd name="T9" fmla="*/ 828 h 2027"/>
              <a:gd name="T10" fmla="*/ 1099 w 4362"/>
              <a:gd name="T11" fmla="*/ 828 h 2027"/>
              <a:gd name="T12" fmla="*/ 1099 w 4362"/>
              <a:gd name="T13" fmla="*/ 1251 h 2027"/>
              <a:gd name="T14" fmla="*/ 0 w 4362"/>
              <a:gd name="T15" fmla="*/ 1251 h 2027"/>
              <a:gd name="T16" fmla="*/ 0 w 4362"/>
              <a:gd name="T17" fmla="*/ 2027 h 2027"/>
              <a:gd name="T18" fmla="*/ 1099 w 4362"/>
              <a:gd name="T19" fmla="*/ 2027 h 2027"/>
              <a:gd name="T20" fmla="*/ 1617 w 4362"/>
              <a:gd name="T21" fmla="*/ 2027 h 2027"/>
              <a:gd name="T22" fmla="*/ 2172 w 4362"/>
              <a:gd name="T23" fmla="*/ 2027 h 2027"/>
              <a:gd name="T24" fmla="*/ 2716 w 4362"/>
              <a:gd name="T25" fmla="*/ 2027 h 2027"/>
              <a:gd name="T26" fmla="*/ 3789 w 4362"/>
              <a:gd name="T27" fmla="*/ 2027 h 2027"/>
              <a:gd name="T28" fmla="*/ 3789 w 4362"/>
              <a:gd name="T29" fmla="*/ 2023 h 2027"/>
              <a:gd name="T30" fmla="*/ 4362 w 4362"/>
              <a:gd name="T31" fmla="*/ 2023 h 2027"/>
              <a:gd name="T32" fmla="*/ 4362 w 4362"/>
              <a:gd name="T33" fmla="*/ 0 h 2027"/>
              <a:gd name="connsiteX0" fmla="*/ 10000 w 10000"/>
              <a:gd name="connsiteY0" fmla="*/ 0 h 10000"/>
              <a:gd name="connsiteX1" fmla="*/ 7490 w 10000"/>
              <a:gd name="connsiteY1" fmla="*/ 0 h 10000"/>
              <a:gd name="connsiteX2" fmla="*/ 7490 w 10000"/>
              <a:gd name="connsiteY2" fmla="*/ 2052 h 10000"/>
              <a:gd name="connsiteX3" fmla="*/ 4979 w 10000"/>
              <a:gd name="connsiteY3" fmla="*/ 2052 h 10000"/>
              <a:gd name="connsiteX4" fmla="*/ 4979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7 w 10000"/>
              <a:gd name="connsiteY9" fmla="*/ 10000 h 10000"/>
              <a:gd name="connsiteX10" fmla="*/ 4979 w 10000"/>
              <a:gd name="connsiteY10" fmla="*/ 10000 h 10000"/>
              <a:gd name="connsiteX11" fmla="*/ 6227 w 10000"/>
              <a:gd name="connsiteY11" fmla="*/ 10000 h 10000"/>
              <a:gd name="connsiteX12" fmla="*/ 8686 w 10000"/>
              <a:gd name="connsiteY12" fmla="*/ 10000 h 10000"/>
              <a:gd name="connsiteX13" fmla="*/ 8686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71 w 7481"/>
              <a:gd name="connsiteY1" fmla="*/ 0 h 10000"/>
              <a:gd name="connsiteX2" fmla="*/ 4971 w 7481"/>
              <a:gd name="connsiteY2" fmla="*/ 2052 h 10000"/>
              <a:gd name="connsiteX3" fmla="*/ 2460 w 7481"/>
              <a:gd name="connsiteY3" fmla="*/ 2052 h 10000"/>
              <a:gd name="connsiteX4" fmla="*/ 2460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8 w 7481"/>
              <a:gd name="connsiteY8" fmla="*/ 10000 h 10000"/>
              <a:gd name="connsiteX9" fmla="*/ 2460 w 7481"/>
              <a:gd name="connsiteY9" fmla="*/ 10000 h 10000"/>
              <a:gd name="connsiteX10" fmla="*/ 3708 w 7481"/>
              <a:gd name="connsiteY10" fmla="*/ 10000 h 10000"/>
              <a:gd name="connsiteX11" fmla="*/ 6167 w 7481"/>
              <a:gd name="connsiteY11" fmla="*/ 10000 h 10000"/>
              <a:gd name="connsiteX12" fmla="*/ 6167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71" y="0"/>
                </a:lnTo>
                <a:lnTo>
                  <a:pt x="4971" y="2052"/>
                </a:lnTo>
                <a:lnTo>
                  <a:pt x="2460" y="2052"/>
                </a:lnTo>
                <a:lnTo>
                  <a:pt x="2460" y="4085"/>
                </a:lnTo>
                <a:lnTo>
                  <a:pt x="0" y="4085"/>
                </a:lnTo>
                <a:lnTo>
                  <a:pt x="0" y="6172"/>
                </a:lnTo>
                <a:lnTo>
                  <a:pt x="0" y="10000"/>
                </a:lnTo>
                <a:lnTo>
                  <a:pt x="1188" y="10000"/>
                </a:lnTo>
                <a:lnTo>
                  <a:pt x="2460" y="10000"/>
                </a:lnTo>
                <a:lnTo>
                  <a:pt x="3708" y="10000"/>
                </a:lnTo>
                <a:lnTo>
                  <a:pt x="6167" y="10000"/>
                </a:lnTo>
                <a:lnTo>
                  <a:pt x="6167" y="9980"/>
                </a:lnTo>
                <a:lnTo>
                  <a:pt x="7481" y="9980"/>
                </a:lnTo>
                <a:lnTo>
                  <a:pt x="748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IN" sz="1050" dirty="0"/>
          </a:p>
        </p:txBody>
      </p:sp>
      <p:grpSp>
        <p:nvGrpSpPr>
          <p:cNvPr id="59" name="Group 58">
            <a:extLst>
              <a:ext uri="{FF2B5EF4-FFF2-40B4-BE49-F238E27FC236}">
                <a16:creationId xmlns:a16="http://schemas.microsoft.com/office/drawing/2014/main" id="{336484EC-F91A-4F00-9106-8F94D7C8A11C}"/>
              </a:ext>
            </a:extLst>
          </p:cNvPr>
          <p:cNvGrpSpPr/>
          <p:nvPr/>
        </p:nvGrpSpPr>
        <p:grpSpPr>
          <a:xfrm>
            <a:off x="7924408" y="2031690"/>
            <a:ext cx="1218402" cy="3111810"/>
            <a:chOff x="11330109" y="2204864"/>
            <a:chExt cx="1624536" cy="4653136"/>
          </a:xfrm>
        </p:grpSpPr>
        <p:sp>
          <p:nvSpPr>
            <p:cNvPr id="60" name="Rectangle 59">
              <a:extLst>
                <a:ext uri="{FF2B5EF4-FFF2-40B4-BE49-F238E27FC236}">
                  <a16:creationId xmlns:a16="http://schemas.microsoft.com/office/drawing/2014/main" id="{E41E0745-7081-45D2-B260-46F64EEC01BD}"/>
                </a:ext>
              </a:extLst>
            </p:cNvPr>
            <p:cNvSpPr/>
            <p:nvPr/>
          </p:nvSpPr>
          <p:spPr>
            <a:xfrm>
              <a:off x="11330109" y="2204864"/>
              <a:ext cx="549797" cy="46531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1" name="Rectangle 60">
              <a:extLst>
                <a:ext uri="{FF2B5EF4-FFF2-40B4-BE49-F238E27FC236}">
                  <a16:creationId xmlns:a16="http://schemas.microsoft.com/office/drawing/2014/main" id="{C55585FD-4C7A-4519-A3F3-05241AF251F2}"/>
                </a:ext>
              </a:extLst>
            </p:cNvPr>
            <p:cNvSpPr/>
            <p:nvPr/>
          </p:nvSpPr>
          <p:spPr>
            <a:xfrm>
              <a:off x="11639028" y="2204864"/>
              <a:ext cx="1315617" cy="4653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
        <p:nvSpPr>
          <p:cNvPr id="31" name="TextBox 30">
            <a:extLst>
              <a:ext uri="{FF2B5EF4-FFF2-40B4-BE49-F238E27FC236}">
                <a16:creationId xmlns:a16="http://schemas.microsoft.com/office/drawing/2014/main" id="{34F68D0D-6B72-4ADE-A5D5-A71D4A63264D}"/>
              </a:ext>
            </a:extLst>
          </p:cNvPr>
          <p:cNvSpPr txBox="1"/>
          <p:nvPr/>
        </p:nvSpPr>
        <p:spPr>
          <a:xfrm>
            <a:off x="602615" y="1095448"/>
            <a:ext cx="4856378" cy="646331"/>
          </a:xfrm>
          <a:prstGeom prst="rect">
            <a:avLst/>
          </a:prstGeom>
          <a:noFill/>
        </p:spPr>
        <p:txBody>
          <a:bodyPr wrap="square" lIns="0" tIns="0" rIns="0" bIns="0" rtlCol="0" anchor="ctr">
            <a:spAutoFit/>
          </a:bodyPr>
          <a:lstStyle/>
          <a:p>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To maintain momentum and ensure a smooth transition into execution, the following steps are recommended immediately following this review. These are focused on operational readiness, eliminating blockers, and setting up for measurable success in Phase 1.</a:t>
            </a:r>
          </a:p>
        </p:txBody>
      </p:sp>
      <p:sp>
        <p:nvSpPr>
          <p:cNvPr id="39" name="TextBox 38">
            <a:extLst>
              <a:ext uri="{FF2B5EF4-FFF2-40B4-BE49-F238E27FC236}">
                <a16:creationId xmlns:a16="http://schemas.microsoft.com/office/drawing/2014/main" id="{A81C2773-B7AC-4ABA-8BAD-62799CB89BAC}"/>
              </a:ext>
            </a:extLst>
          </p:cNvPr>
          <p:cNvSpPr txBox="1"/>
          <p:nvPr/>
        </p:nvSpPr>
        <p:spPr>
          <a:xfrm>
            <a:off x="2859346" y="2324495"/>
            <a:ext cx="1683185"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Collect Existing Artifacts &amp; Documentation</a:t>
            </a:r>
          </a:p>
        </p:txBody>
      </p:sp>
      <p:sp>
        <p:nvSpPr>
          <p:cNvPr id="40" name="TextBox 39">
            <a:extLst>
              <a:ext uri="{FF2B5EF4-FFF2-40B4-BE49-F238E27FC236}">
                <a16:creationId xmlns:a16="http://schemas.microsoft.com/office/drawing/2014/main" id="{B7924E66-119F-4676-9883-4F78E631619F}"/>
              </a:ext>
            </a:extLst>
          </p:cNvPr>
          <p:cNvSpPr txBox="1"/>
          <p:nvPr/>
        </p:nvSpPr>
        <p:spPr>
          <a:xfrm rot="16200000">
            <a:off x="7317610" y="3459366"/>
            <a:ext cx="2592289" cy="276999"/>
          </a:xfrm>
          <a:prstGeom prst="rect">
            <a:avLst/>
          </a:prstGeom>
          <a:noFill/>
        </p:spPr>
        <p:txBody>
          <a:bodyPr wrap="square" lIns="0" tIns="0" rIns="0" bIns="0" rtlCol="0" anchor="ctr">
            <a:spAutoFit/>
          </a:bodyPr>
          <a:lstStyle/>
          <a:p>
            <a:pPr algn="ctr"/>
            <a:r>
              <a:rPr lang="en-US" sz="1800" dirty="0">
                <a:solidFill>
                  <a:schemeClr val="bg1"/>
                </a:solidFill>
              </a:rPr>
              <a:t>Ramp to Success</a:t>
            </a:r>
            <a:endParaRPr lang="en-IN" sz="1800" dirty="0">
              <a:solidFill>
                <a:schemeClr val="bg1"/>
              </a:solidFill>
            </a:endParaRPr>
          </a:p>
        </p:txBody>
      </p:sp>
      <p:grpSp>
        <p:nvGrpSpPr>
          <p:cNvPr id="73" name="Group 72">
            <a:extLst>
              <a:ext uri="{FF2B5EF4-FFF2-40B4-BE49-F238E27FC236}">
                <a16:creationId xmlns:a16="http://schemas.microsoft.com/office/drawing/2014/main" id="{F65082E6-E437-44A0-8DAD-CD9861D4DEA5}"/>
              </a:ext>
            </a:extLst>
          </p:cNvPr>
          <p:cNvGrpSpPr/>
          <p:nvPr/>
        </p:nvGrpSpPr>
        <p:grpSpPr>
          <a:xfrm>
            <a:off x="5806787" y="1034935"/>
            <a:ext cx="1234695" cy="1697589"/>
            <a:chOff x="4006850" y="-881063"/>
            <a:chExt cx="8464551" cy="11637964"/>
          </a:xfrm>
        </p:grpSpPr>
        <p:sp>
          <p:nvSpPr>
            <p:cNvPr id="74" name="Freeform 6">
              <a:extLst>
                <a:ext uri="{FF2B5EF4-FFF2-40B4-BE49-F238E27FC236}">
                  <a16:creationId xmlns:a16="http://schemas.microsoft.com/office/drawing/2014/main" id="{53A5AE18-A6A3-41DD-9E06-EFE1D90C8674}"/>
                </a:ext>
              </a:extLst>
            </p:cNvPr>
            <p:cNvSpPr>
              <a:spLocks/>
            </p:cNvSpPr>
            <p:nvPr/>
          </p:nvSpPr>
          <p:spPr bwMode="auto">
            <a:xfrm>
              <a:off x="11485563" y="2006600"/>
              <a:ext cx="985838" cy="749300"/>
            </a:xfrm>
            <a:custGeom>
              <a:avLst/>
              <a:gdLst>
                <a:gd name="T0" fmla="*/ 378 w 621"/>
                <a:gd name="T1" fmla="*/ 0 h 472"/>
                <a:gd name="T2" fmla="*/ 405 w 621"/>
                <a:gd name="T3" fmla="*/ 7 h 472"/>
                <a:gd name="T4" fmla="*/ 425 w 621"/>
                <a:gd name="T5" fmla="*/ 27 h 472"/>
                <a:gd name="T6" fmla="*/ 445 w 621"/>
                <a:gd name="T7" fmla="*/ 51 h 472"/>
                <a:gd name="T8" fmla="*/ 449 w 621"/>
                <a:gd name="T9" fmla="*/ 49 h 472"/>
                <a:gd name="T10" fmla="*/ 458 w 621"/>
                <a:gd name="T11" fmla="*/ 42 h 472"/>
                <a:gd name="T12" fmla="*/ 472 w 621"/>
                <a:gd name="T13" fmla="*/ 34 h 472"/>
                <a:gd name="T14" fmla="*/ 487 w 621"/>
                <a:gd name="T15" fmla="*/ 25 h 472"/>
                <a:gd name="T16" fmla="*/ 505 w 621"/>
                <a:gd name="T17" fmla="*/ 18 h 472"/>
                <a:gd name="T18" fmla="*/ 523 w 621"/>
                <a:gd name="T19" fmla="*/ 18 h 472"/>
                <a:gd name="T20" fmla="*/ 538 w 621"/>
                <a:gd name="T21" fmla="*/ 25 h 472"/>
                <a:gd name="T22" fmla="*/ 556 w 621"/>
                <a:gd name="T23" fmla="*/ 47 h 472"/>
                <a:gd name="T24" fmla="*/ 576 w 621"/>
                <a:gd name="T25" fmla="*/ 76 h 472"/>
                <a:gd name="T26" fmla="*/ 594 w 621"/>
                <a:gd name="T27" fmla="*/ 114 h 472"/>
                <a:gd name="T28" fmla="*/ 612 w 621"/>
                <a:gd name="T29" fmla="*/ 156 h 472"/>
                <a:gd name="T30" fmla="*/ 616 w 621"/>
                <a:gd name="T31" fmla="*/ 167 h 472"/>
                <a:gd name="T32" fmla="*/ 619 w 621"/>
                <a:gd name="T33" fmla="*/ 187 h 472"/>
                <a:gd name="T34" fmla="*/ 621 w 621"/>
                <a:gd name="T35" fmla="*/ 209 h 472"/>
                <a:gd name="T36" fmla="*/ 619 w 621"/>
                <a:gd name="T37" fmla="*/ 236 h 472"/>
                <a:gd name="T38" fmla="*/ 614 w 621"/>
                <a:gd name="T39" fmla="*/ 263 h 472"/>
                <a:gd name="T40" fmla="*/ 605 w 621"/>
                <a:gd name="T41" fmla="*/ 287 h 472"/>
                <a:gd name="T42" fmla="*/ 587 w 621"/>
                <a:gd name="T43" fmla="*/ 307 h 472"/>
                <a:gd name="T44" fmla="*/ 565 w 621"/>
                <a:gd name="T45" fmla="*/ 320 h 472"/>
                <a:gd name="T46" fmla="*/ 552 w 621"/>
                <a:gd name="T47" fmla="*/ 329 h 472"/>
                <a:gd name="T48" fmla="*/ 543 w 621"/>
                <a:gd name="T49" fmla="*/ 332 h 472"/>
                <a:gd name="T50" fmla="*/ 536 w 621"/>
                <a:gd name="T51" fmla="*/ 334 h 472"/>
                <a:gd name="T52" fmla="*/ 527 w 621"/>
                <a:gd name="T53" fmla="*/ 336 h 472"/>
                <a:gd name="T54" fmla="*/ 494 w 621"/>
                <a:gd name="T55" fmla="*/ 349 h 472"/>
                <a:gd name="T56" fmla="*/ 458 w 621"/>
                <a:gd name="T57" fmla="*/ 363 h 472"/>
                <a:gd name="T58" fmla="*/ 425 w 621"/>
                <a:gd name="T59" fmla="*/ 376 h 472"/>
                <a:gd name="T60" fmla="*/ 394 w 621"/>
                <a:gd name="T61" fmla="*/ 387 h 472"/>
                <a:gd name="T62" fmla="*/ 367 w 621"/>
                <a:gd name="T63" fmla="*/ 396 h 472"/>
                <a:gd name="T64" fmla="*/ 349 w 621"/>
                <a:gd name="T65" fmla="*/ 398 h 472"/>
                <a:gd name="T66" fmla="*/ 325 w 621"/>
                <a:gd name="T67" fmla="*/ 398 h 472"/>
                <a:gd name="T68" fmla="*/ 305 w 621"/>
                <a:gd name="T69" fmla="*/ 401 h 472"/>
                <a:gd name="T70" fmla="*/ 289 w 621"/>
                <a:gd name="T71" fmla="*/ 401 h 472"/>
                <a:gd name="T72" fmla="*/ 285 w 621"/>
                <a:gd name="T73" fmla="*/ 403 h 472"/>
                <a:gd name="T74" fmla="*/ 113 w 621"/>
                <a:gd name="T75" fmla="*/ 472 h 472"/>
                <a:gd name="T76" fmla="*/ 0 w 621"/>
                <a:gd name="T77" fmla="*/ 247 h 472"/>
                <a:gd name="T78" fmla="*/ 107 w 621"/>
                <a:gd name="T79" fmla="*/ 196 h 472"/>
                <a:gd name="T80" fmla="*/ 196 w 621"/>
                <a:gd name="T81" fmla="*/ 169 h 472"/>
                <a:gd name="T82" fmla="*/ 196 w 621"/>
                <a:gd name="T83" fmla="*/ 163 h 472"/>
                <a:gd name="T84" fmla="*/ 200 w 621"/>
                <a:gd name="T85" fmla="*/ 145 h 472"/>
                <a:gd name="T86" fmla="*/ 209 w 621"/>
                <a:gd name="T87" fmla="*/ 122 h 472"/>
                <a:gd name="T88" fmla="*/ 220 w 621"/>
                <a:gd name="T89" fmla="*/ 94 h 472"/>
                <a:gd name="T90" fmla="*/ 233 w 621"/>
                <a:gd name="T91" fmla="*/ 67 h 472"/>
                <a:gd name="T92" fmla="*/ 249 w 621"/>
                <a:gd name="T93" fmla="*/ 45 h 472"/>
                <a:gd name="T94" fmla="*/ 269 w 621"/>
                <a:gd name="T95" fmla="*/ 31 h 472"/>
                <a:gd name="T96" fmla="*/ 296 w 621"/>
                <a:gd name="T97" fmla="*/ 18 h 472"/>
                <a:gd name="T98" fmla="*/ 325 w 621"/>
                <a:gd name="T99" fmla="*/ 9 h 472"/>
                <a:gd name="T100" fmla="*/ 351 w 621"/>
                <a:gd name="T101" fmla="*/ 0 h 472"/>
                <a:gd name="T102" fmla="*/ 378 w 621"/>
                <a:gd name="T10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1" h="472">
                  <a:moveTo>
                    <a:pt x="378" y="0"/>
                  </a:moveTo>
                  <a:lnTo>
                    <a:pt x="405" y="7"/>
                  </a:lnTo>
                  <a:lnTo>
                    <a:pt x="425" y="27"/>
                  </a:lnTo>
                  <a:lnTo>
                    <a:pt x="445" y="51"/>
                  </a:lnTo>
                  <a:lnTo>
                    <a:pt x="449" y="49"/>
                  </a:lnTo>
                  <a:lnTo>
                    <a:pt x="458" y="42"/>
                  </a:lnTo>
                  <a:lnTo>
                    <a:pt x="472" y="34"/>
                  </a:lnTo>
                  <a:lnTo>
                    <a:pt x="487" y="25"/>
                  </a:lnTo>
                  <a:lnTo>
                    <a:pt x="505" y="18"/>
                  </a:lnTo>
                  <a:lnTo>
                    <a:pt x="523" y="18"/>
                  </a:lnTo>
                  <a:lnTo>
                    <a:pt x="538" y="25"/>
                  </a:lnTo>
                  <a:lnTo>
                    <a:pt x="556" y="47"/>
                  </a:lnTo>
                  <a:lnTo>
                    <a:pt x="576" y="76"/>
                  </a:lnTo>
                  <a:lnTo>
                    <a:pt x="594" y="114"/>
                  </a:lnTo>
                  <a:lnTo>
                    <a:pt x="612" y="156"/>
                  </a:lnTo>
                  <a:lnTo>
                    <a:pt x="616" y="167"/>
                  </a:lnTo>
                  <a:lnTo>
                    <a:pt x="619" y="187"/>
                  </a:lnTo>
                  <a:lnTo>
                    <a:pt x="621" y="209"/>
                  </a:lnTo>
                  <a:lnTo>
                    <a:pt x="619" y="236"/>
                  </a:lnTo>
                  <a:lnTo>
                    <a:pt x="614" y="263"/>
                  </a:lnTo>
                  <a:lnTo>
                    <a:pt x="605" y="287"/>
                  </a:lnTo>
                  <a:lnTo>
                    <a:pt x="587" y="307"/>
                  </a:lnTo>
                  <a:lnTo>
                    <a:pt x="565" y="320"/>
                  </a:lnTo>
                  <a:lnTo>
                    <a:pt x="552" y="329"/>
                  </a:lnTo>
                  <a:lnTo>
                    <a:pt x="543" y="332"/>
                  </a:lnTo>
                  <a:lnTo>
                    <a:pt x="536" y="334"/>
                  </a:lnTo>
                  <a:lnTo>
                    <a:pt x="527" y="336"/>
                  </a:lnTo>
                  <a:lnTo>
                    <a:pt x="494" y="349"/>
                  </a:lnTo>
                  <a:lnTo>
                    <a:pt x="458" y="363"/>
                  </a:lnTo>
                  <a:lnTo>
                    <a:pt x="425" y="376"/>
                  </a:lnTo>
                  <a:lnTo>
                    <a:pt x="394" y="387"/>
                  </a:lnTo>
                  <a:lnTo>
                    <a:pt x="367" y="396"/>
                  </a:lnTo>
                  <a:lnTo>
                    <a:pt x="349" y="398"/>
                  </a:lnTo>
                  <a:lnTo>
                    <a:pt x="325" y="398"/>
                  </a:lnTo>
                  <a:lnTo>
                    <a:pt x="305" y="401"/>
                  </a:lnTo>
                  <a:lnTo>
                    <a:pt x="289" y="401"/>
                  </a:lnTo>
                  <a:lnTo>
                    <a:pt x="285" y="403"/>
                  </a:lnTo>
                  <a:lnTo>
                    <a:pt x="113" y="472"/>
                  </a:lnTo>
                  <a:lnTo>
                    <a:pt x="0" y="247"/>
                  </a:lnTo>
                  <a:lnTo>
                    <a:pt x="107" y="196"/>
                  </a:lnTo>
                  <a:lnTo>
                    <a:pt x="196" y="169"/>
                  </a:lnTo>
                  <a:lnTo>
                    <a:pt x="196" y="163"/>
                  </a:lnTo>
                  <a:lnTo>
                    <a:pt x="200" y="145"/>
                  </a:lnTo>
                  <a:lnTo>
                    <a:pt x="209" y="122"/>
                  </a:lnTo>
                  <a:lnTo>
                    <a:pt x="220" y="94"/>
                  </a:lnTo>
                  <a:lnTo>
                    <a:pt x="233" y="67"/>
                  </a:lnTo>
                  <a:lnTo>
                    <a:pt x="249" y="45"/>
                  </a:lnTo>
                  <a:lnTo>
                    <a:pt x="269" y="31"/>
                  </a:lnTo>
                  <a:lnTo>
                    <a:pt x="296" y="18"/>
                  </a:lnTo>
                  <a:lnTo>
                    <a:pt x="325" y="9"/>
                  </a:lnTo>
                  <a:lnTo>
                    <a:pt x="351" y="0"/>
                  </a:lnTo>
                  <a:lnTo>
                    <a:pt x="378"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5" name="Freeform 7">
              <a:extLst>
                <a:ext uri="{FF2B5EF4-FFF2-40B4-BE49-F238E27FC236}">
                  <a16:creationId xmlns:a16="http://schemas.microsoft.com/office/drawing/2014/main" id="{C720D727-4A31-40D9-B4F2-F51A38638F6C}"/>
                </a:ext>
              </a:extLst>
            </p:cNvPr>
            <p:cNvSpPr>
              <a:spLocks/>
            </p:cNvSpPr>
            <p:nvPr/>
          </p:nvSpPr>
          <p:spPr bwMode="auto">
            <a:xfrm>
              <a:off x="8001000" y="7737475"/>
              <a:ext cx="1639888" cy="1458913"/>
            </a:xfrm>
            <a:custGeom>
              <a:avLst/>
              <a:gdLst>
                <a:gd name="T0" fmla="*/ 387 w 1033"/>
                <a:gd name="T1" fmla="*/ 9 h 919"/>
                <a:gd name="T2" fmla="*/ 465 w 1033"/>
                <a:gd name="T3" fmla="*/ 49 h 919"/>
                <a:gd name="T4" fmla="*/ 521 w 1033"/>
                <a:gd name="T5" fmla="*/ 125 h 919"/>
                <a:gd name="T6" fmla="*/ 547 w 1033"/>
                <a:gd name="T7" fmla="*/ 236 h 919"/>
                <a:gd name="T8" fmla="*/ 581 w 1033"/>
                <a:gd name="T9" fmla="*/ 321 h 919"/>
                <a:gd name="T10" fmla="*/ 652 w 1033"/>
                <a:gd name="T11" fmla="*/ 398 h 919"/>
                <a:gd name="T12" fmla="*/ 748 w 1033"/>
                <a:gd name="T13" fmla="*/ 472 h 919"/>
                <a:gd name="T14" fmla="*/ 848 w 1033"/>
                <a:gd name="T15" fmla="*/ 545 h 919"/>
                <a:gd name="T16" fmla="*/ 939 w 1033"/>
                <a:gd name="T17" fmla="*/ 614 h 919"/>
                <a:gd name="T18" fmla="*/ 1001 w 1033"/>
                <a:gd name="T19" fmla="*/ 683 h 919"/>
                <a:gd name="T20" fmla="*/ 1033 w 1033"/>
                <a:gd name="T21" fmla="*/ 761 h 919"/>
                <a:gd name="T22" fmla="*/ 1028 w 1033"/>
                <a:gd name="T23" fmla="*/ 825 h 919"/>
                <a:gd name="T24" fmla="*/ 1004 w 1033"/>
                <a:gd name="T25" fmla="*/ 877 h 919"/>
                <a:gd name="T26" fmla="*/ 977 w 1033"/>
                <a:gd name="T27" fmla="*/ 908 h 919"/>
                <a:gd name="T28" fmla="*/ 964 w 1033"/>
                <a:gd name="T29" fmla="*/ 919 h 919"/>
                <a:gd name="T30" fmla="*/ 739 w 1033"/>
                <a:gd name="T31" fmla="*/ 845 h 919"/>
                <a:gd name="T32" fmla="*/ 570 w 1033"/>
                <a:gd name="T33" fmla="*/ 779 h 919"/>
                <a:gd name="T34" fmla="*/ 449 w 1033"/>
                <a:gd name="T35" fmla="*/ 721 h 919"/>
                <a:gd name="T36" fmla="*/ 369 w 1033"/>
                <a:gd name="T37" fmla="*/ 670 h 919"/>
                <a:gd name="T38" fmla="*/ 320 w 1033"/>
                <a:gd name="T39" fmla="*/ 632 h 919"/>
                <a:gd name="T40" fmla="*/ 291 w 1033"/>
                <a:gd name="T41" fmla="*/ 605 h 919"/>
                <a:gd name="T42" fmla="*/ 278 w 1033"/>
                <a:gd name="T43" fmla="*/ 594 h 919"/>
                <a:gd name="T44" fmla="*/ 245 w 1033"/>
                <a:gd name="T45" fmla="*/ 599 h 919"/>
                <a:gd name="T46" fmla="*/ 231 w 1033"/>
                <a:gd name="T47" fmla="*/ 607 h 919"/>
                <a:gd name="T48" fmla="*/ 2 w 1033"/>
                <a:gd name="T49" fmla="*/ 463 h 919"/>
                <a:gd name="T50" fmla="*/ 22 w 1033"/>
                <a:gd name="T51" fmla="*/ 425 h 919"/>
                <a:gd name="T52" fmla="*/ 55 w 1033"/>
                <a:gd name="T53" fmla="*/ 354 h 919"/>
                <a:gd name="T54" fmla="*/ 104 w 1033"/>
                <a:gd name="T55" fmla="*/ 254 h 919"/>
                <a:gd name="T56" fmla="*/ 153 w 1033"/>
                <a:gd name="T57" fmla="*/ 169 h 919"/>
                <a:gd name="T58" fmla="*/ 191 w 1033"/>
                <a:gd name="T59" fmla="*/ 125 h 919"/>
                <a:gd name="T60" fmla="*/ 211 w 1033"/>
                <a:gd name="T61" fmla="*/ 111 h 919"/>
                <a:gd name="T62" fmla="*/ 218 w 1033"/>
                <a:gd name="T63" fmla="*/ 96 h 919"/>
                <a:gd name="T64" fmla="*/ 238 w 1033"/>
                <a:gd name="T65" fmla="*/ 60 h 919"/>
                <a:gd name="T66" fmla="*/ 262 w 1033"/>
                <a:gd name="T67" fmla="*/ 27 h 919"/>
                <a:gd name="T68" fmla="*/ 282 w 1033"/>
                <a:gd name="T69" fmla="*/ 5 h 919"/>
                <a:gd name="T70" fmla="*/ 338 w 1033"/>
                <a:gd name="T71" fmla="*/ 0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3" h="919">
                  <a:moveTo>
                    <a:pt x="338" y="0"/>
                  </a:moveTo>
                  <a:lnTo>
                    <a:pt x="387" y="9"/>
                  </a:lnTo>
                  <a:lnTo>
                    <a:pt x="429" y="25"/>
                  </a:lnTo>
                  <a:lnTo>
                    <a:pt x="465" y="49"/>
                  </a:lnTo>
                  <a:lnTo>
                    <a:pt x="496" y="83"/>
                  </a:lnTo>
                  <a:lnTo>
                    <a:pt x="521" y="125"/>
                  </a:lnTo>
                  <a:lnTo>
                    <a:pt x="536" y="176"/>
                  </a:lnTo>
                  <a:lnTo>
                    <a:pt x="547" y="236"/>
                  </a:lnTo>
                  <a:lnTo>
                    <a:pt x="558" y="278"/>
                  </a:lnTo>
                  <a:lnTo>
                    <a:pt x="581" y="321"/>
                  </a:lnTo>
                  <a:lnTo>
                    <a:pt x="612" y="361"/>
                  </a:lnTo>
                  <a:lnTo>
                    <a:pt x="652" y="398"/>
                  </a:lnTo>
                  <a:lnTo>
                    <a:pt x="699" y="436"/>
                  </a:lnTo>
                  <a:lnTo>
                    <a:pt x="748" y="472"/>
                  </a:lnTo>
                  <a:lnTo>
                    <a:pt x="799" y="510"/>
                  </a:lnTo>
                  <a:lnTo>
                    <a:pt x="848" y="545"/>
                  </a:lnTo>
                  <a:lnTo>
                    <a:pt x="897" y="579"/>
                  </a:lnTo>
                  <a:lnTo>
                    <a:pt x="939" y="614"/>
                  </a:lnTo>
                  <a:lnTo>
                    <a:pt x="975" y="647"/>
                  </a:lnTo>
                  <a:lnTo>
                    <a:pt x="1001" y="683"/>
                  </a:lnTo>
                  <a:lnTo>
                    <a:pt x="1024" y="723"/>
                  </a:lnTo>
                  <a:lnTo>
                    <a:pt x="1033" y="761"/>
                  </a:lnTo>
                  <a:lnTo>
                    <a:pt x="1033" y="794"/>
                  </a:lnTo>
                  <a:lnTo>
                    <a:pt x="1028" y="825"/>
                  </a:lnTo>
                  <a:lnTo>
                    <a:pt x="1017" y="852"/>
                  </a:lnTo>
                  <a:lnTo>
                    <a:pt x="1004" y="877"/>
                  </a:lnTo>
                  <a:lnTo>
                    <a:pt x="990" y="894"/>
                  </a:lnTo>
                  <a:lnTo>
                    <a:pt x="977" y="908"/>
                  </a:lnTo>
                  <a:lnTo>
                    <a:pt x="968" y="917"/>
                  </a:lnTo>
                  <a:lnTo>
                    <a:pt x="964" y="919"/>
                  </a:lnTo>
                  <a:lnTo>
                    <a:pt x="843" y="881"/>
                  </a:lnTo>
                  <a:lnTo>
                    <a:pt x="739" y="845"/>
                  </a:lnTo>
                  <a:lnTo>
                    <a:pt x="647" y="812"/>
                  </a:lnTo>
                  <a:lnTo>
                    <a:pt x="570" y="779"/>
                  </a:lnTo>
                  <a:lnTo>
                    <a:pt x="503" y="748"/>
                  </a:lnTo>
                  <a:lnTo>
                    <a:pt x="449" y="721"/>
                  </a:lnTo>
                  <a:lnTo>
                    <a:pt x="405" y="694"/>
                  </a:lnTo>
                  <a:lnTo>
                    <a:pt x="369" y="670"/>
                  </a:lnTo>
                  <a:lnTo>
                    <a:pt x="340" y="650"/>
                  </a:lnTo>
                  <a:lnTo>
                    <a:pt x="320" y="632"/>
                  </a:lnTo>
                  <a:lnTo>
                    <a:pt x="302" y="616"/>
                  </a:lnTo>
                  <a:lnTo>
                    <a:pt x="291" y="605"/>
                  </a:lnTo>
                  <a:lnTo>
                    <a:pt x="285" y="599"/>
                  </a:lnTo>
                  <a:lnTo>
                    <a:pt x="278" y="594"/>
                  </a:lnTo>
                  <a:lnTo>
                    <a:pt x="260" y="594"/>
                  </a:lnTo>
                  <a:lnTo>
                    <a:pt x="245" y="599"/>
                  </a:lnTo>
                  <a:lnTo>
                    <a:pt x="236" y="605"/>
                  </a:lnTo>
                  <a:lnTo>
                    <a:pt x="231" y="607"/>
                  </a:lnTo>
                  <a:lnTo>
                    <a:pt x="0" y="470"/>
                  </a:lnTo>
                  <a:lnTo>
                    <a:pt x="2" y="463"/>
                  </a:lnTo>
                  <a:lnTo>
                    <a:pt x="9" y="450"/>
                  </a:lnTo>
                  <a:lnTo>
                    <a:pt x="22" y="425"/>
                  </a:lnTo>
                  <a:lnTo>
                    <a:pt x="37" y="394"/>
                  </a:lnTo>
                  <a:lnTo>
                    <a:pt x="55" y="354"/>
                  </a:lnTo>
                  <a:lnTo>
                    <a:pt x="80" y="307"/>
                  </a:lnTo>
                  <a:lnTo>
                    <a:pt x="104" y="254"/>
                  </a:lnTo>
                  <a:lnTo>
                    <a:pt x="131" y="205"/>
                  </a:lnTo>
                  <a:lnTo>
                    <a:pt x="153" y="169"/>
                  </a:lnTo>
                  <a:lnTo>
                    <a:pt x="173" y="143"/>
                  </a:lnTo>
                  <a:lnTo>
                    <a:pt x="191" y="125"/>
                  </a:lnTo>
                  <a:lnTo>
                    <a:pt x="204" y="116"/>
                  </a:lnTo>
                  <a:lnTo>
                    <a:pt x="211" y="111"/>
                  </a:lnTo>
                  <a:lnTo>
                    <a:pt x="213" y="111"/>
                  </a:lnTo>
                  <a:lnTo>
                    <a:pt x="218" y="96"/>
                  </a:lnTo>
                  <a:lnTo>
                    <a:pt x="224" y="80"/>
                  </a:lnTo>
                  <a:lnTo>
                    <a:pt x="238" y="60"/>
                  </a:lnTo>
                  <a:lnTo>
                    <a:pt x="251" y="42"/>
                  </a:lnTo>
                  <a:lnTo>
                    <a:pt x="262" y="27"/>
                  </a:lnTo>
                  <a:lnTo>
                    <a:pt x="276" y="14"/>
                  </a:lnTo>
                  <a:lnTo>
                    <a:pt x="282" y="5"/>
                  </a:lnTo>
                  <a:lnTo>
                    <a:pt x="287" y="0"/>
                  </a:lnTo>
                  <a:lnTo>
                    <a:pt x="338"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6" name="Freeform 8">
              <a:extLst>
                <a:ext uri="{FF2B5EF4-FFF2-40B4-BE49-F238E27FC236}">
                  <a16:creationId xmlns:a16="http://schemas.microsoft.com/office/drawing/2014/main" id="{42A0926E-4BB2-4287-9487-013E4773ADCB}"/>
                </a:ext>
              </a:extLst>
            </p:cNvPr>
            <p:cNvSpPr>
              <a:spLocks/>
            </p:cNvSpPr>
            <p:nvPr/>
          </p:nvSpPr>
          <p:spPr bwMode="auto">
            <a:xfrm>
              <a:off x="4006850" y="9415463"/>
              <a:ext cx="1536700" cy="1341438"/>
            </a:xfrm>
            <a:custGeom>
              <a:avLst/>
              <a:gdLst>
                <a:gd name="T0" fmla="*/ 365 w 968"/>
                <a:gd name="T1" fmla="*/ 0 h 845"/>
                <a:gd name="T2" fmla="*/ 612 w 968"/>
                <a:gd name="T3" fmla="*/ 273 h 845"/>
                <a:gd name="T4" fmla="*/ 585 w 968"/>
                <a:gd name="T5" fmla="*/ 340 h 845"/>
                <a:gd name="T6" fmla="*/ 588 w 968"/>
                <a:gd name="T7" fmla="*/ 345 h 845"/>
                <a:gd name="T8" fmla="*/ 597 w 968"/>
                <a:gd name="T9" fmla="*/ 360 h 845"/>
                <a:gd name="T10" fmla="*/ 606 w 968"/>
                <a:gd name="T11" fmla="*/ 385 h 845"/>
                <a:gd name="T12" fmla="*/ 621 w 968"/>
                <a:gd name="T13" fmla="*/ 413 h 845"/>
                <a:gd name="T14" fmla="*/ 637 w 968"/>
                <a:gd name="T15" fmla="*/ 447 h 845"/>
                <a:gd name="T16" fmla="*/ 652 w 968"/>
                <a:gd name="T17" fmla="*/ 480 h 845"/>
                <a:gd name="T18" fmla="*/ 670 w 968"/>
                <a:gd name="T19" fmla="*/ 511 h 845"/>
                <a:gd name="T20" fmla="*/ 686 w 968"/>
                <a:gd name="T21" fmla="*/ 540 h 845"/>
                <a:gd name="T22" fmla="*/ 699 w 968"/>
                <a:gd name="T23" fmla="*/ 565 h 845"/>
                <a:gd name="T24" fmla="*/ 719 w 968"/>
                <a:gd name="T25" fmla="*/ 587 h 845"/>
                <a:gd name="T26" fmla="*/ 744 w 968"/>
                <a:gd name="T27" fmla="*/ 600 h 845"/>
                <a:gd name="T28" fmla="*/ 772 w 968"/>
                <a:gd name="T29" fmla="*/ 611 h 845"/>
                <a:gd name="T30" fmla="*/ 799 w 968"/>
                <a:gd name="T31" fmla="*/ 616 h 845"/>
                <a:gd name="T32" fmla="*/ 826 w 968"/>
                <a:gd name="T33" fmla="*/ 620 h 845"/>
                <a:gd name="T34" fmla="*/ 848 w 968"/>
                <a:gd name="T35" fmla="*/ 625 h 845"/>
                <a:gd name="T36" fmla="*/ 866 w 968"/>
                <a:gd name="T37" fmla="*/ 629 h 845"/>
                <a:gd name="T38" fmla="*/ 877 w 968"/>
                <a:gd name="T39" fmla="*/ 636 h 845"/>
                <a:gd name="T40" fmla="*/ 888 w 968"/>
                <a:gd name="T41" fmla="*/ 643 h 845"/>
                <a:gd name="T42" fmla="*/ 904 w 968"/>
                <a:gd name="T43" fmla="*/ 651 h 845"/>
                <a:gd name="T44" fmla="*/ 919 w 968"/>
                <a:gd name="T45" fmla="*/ 665 h 845"/>
                <a:gd name="T46" fmla="*/ 933 w 968"/>
                <a:gd name="T47" fmla="*/ 680 h 845"/>
                <a:gd name="T48" fmla="*/ 946 w 968"/>
                <a:gd name="T49" fmla="*/ 700 h 845"/>
                <a:gd name="T50" fmla="*/ 957 w 968"/>
                <a:gd name="T51" fmla="*/ 727 h 845"/>
                <a:gd name="T52" fmla="*/ 964 w 968"/>
                <a:gd name="T53" fmla="*/ 758 h 845"/>
                <a:gd name="T54" fmla="*/ 968 w 968"/>
                <a:gd name="T55" fmla="*/ 798 h 845"/>
                <a:gd name="T56" fmla="*/ 964 w 968"/>
                <a:gd name="T57" fmla="*/ 845 h 845"/>
                <a:gd name="T58" fmla="*/ 577 w 968"/>
                <a:gd name="T59" fmla="*/ 845 h 845"/>
                <a:gd name="T60" fmla="*/ 240 w 968"/>
                <a:gd name="T61" fmla="*/ 502 h 845"/>
                <a:gd name="T62" fmla="*/ 236 w 968"/>
                <a:gd name="T63" fmla="*/ 502 h 845"/>
                <a:gd name="T64" fmla="*/ 227 w 968"/>
                <a:gd name="T65" fmla="*/ 505 h 845"/>
                <a:gd name="T66" fmla="*/ 211 w 968"/>
                <a:gd name="T67" fmla="*/ 511 h 845"/>
                <a:gd name="T68" fmla="*/ 189 w 968"/>
                <a:gd name="T69" fmla="*/ 525 h 845"/>
                <a:gd name="T70" fmla="*/ 0 w 968"/>
                <a:gd name="T71" fmla="*/ 382 h 845"/>
                <a:gd name="T72" fmla="*/ 2 w 968"/>
                <a:gd name="T73" fmla="*/ 376 h 845"/>
                <a:gd name="T74" fmla="*/ 7 w 968"/>
                <a:gd name="T75" fmla="*/ 360 h 845"/>
                <a:gd name="T76" fmla="*/ 16 w 968"/>
                <a:gd name="T77" fmla="*/ 338 h 845"/>
                <a:gd name="T78" fmla="*/ 29 w 968"/>
                <a:gd name="T79" fmla="*/ 309 h 845"/>
                <a:gd name="T80" fmla="*/ 47 w 968"/>
                <a:gd name="T81" fmla="*/ 276 h 845"/>
                <a:gd name="T82" fmla="*/ 67 w 968"/>
                <a:gd name="T83" fmla="*/ 240 h 845"/>
                <a:gd name="T84" fmla="*/ 91 w 968"/>
                <a:gd name="T85" fmla="*/ 204 h 845"/>
                <a:gd name="T86" fmla="*/ 122 w 968"/>
                <a:gd name="T87" fmla="*/ 171 h 845"/>
                <a:gd name="T88" fmla="*/ 156 w 968"/>
                <a:gd name="T89" fmla="*/ 142 h 845"/>
                <a:gd name="T90" fmla="*/ 196 w 968"/>
                <a:gd name="T91" fmla="*/ 120 h 845"/>
                <a:gd name="T92" fmla="*/ 249 w 968"/>
                <a:gd name="T93" fmla="*/ 91 h 845"/>
                <a:gd name="T94" fmla="*/ 289 w 968"/>
                <a:gd name="T95" fmla="*/ 66 h 845"/>
                <a:gd name="T96" fmla="*/ 321 w 968"/>
                <a:gd name="T97" fmla="*/ 44 h 845"/>
                <a:gd name="T98" fmla="*/ 343 w 968"/>
                <a:gd name="T99" fmla="*/ 26 h 845"/>
                <a:gd name="T100" fmla="*/ 356 w 968"/>
                <a:gd name="T101" fmla="*/ 11 h 845"/>
                <a:gd name="T102" fmla="*/ 363 w 968"/>
                <a:gd name="T103" fmla="*/ 2 h 845"/>
                <a:gd name="T104" fmla="*/ 365 w 968"/>
                <a:gd name="T105"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845">
                  <a:moveTo>
                    <a:pt x="365" y="0"/>
                  </a:moveTo>
                  <a:lnTo>
                    <a:pt x="612" y="273"/>
                  </a:lnTo>
                  <a:lnTo>
                    <a:pt x="585" y="340"/>
                  </a:lnTo>
                  <a:lnTo>
                    <a:pt x="588" y="345"/>
                  </a:lnTo>
                  <a:lnTo>
                    <a:pt x="597" y="360"/>
                  </a:lnTo>
                  <a:lnTo>
                    <a:pt x="606" y="385"/>
                  </a:lnTo>
                  <a:lnTo>
                    <a:pt x="621" y="413"/>
                  </a:lnTo>
                  <a:lnTo>
                    <a:pt x="637" y="447"/>
                  </a:lnTo>
                  <a:lnTo>
                    <a:pt x="652" y="480"/>
                  </a:lnTo>
                  <a:lnTo>
                    <a:pt x="670" y="511"/>
                  </a:lnTo>
                  <a:lnTo>
                    <a:pt x="686" y="540"/>
                  </a:lnTo>
                  <a:lnTo>
                    <a:pt x="699" y="565"/>
                  </a:lnTo>
                  <a:lnTo>
                    <a:pt x="719" y="587"/>
                  </a:lnTo>
                  <a:lnTo>
                    <a:pt x="744" y="600"/>
                  </a:lnTo>
                  <a:lnTo>
                    <a:pt x="772" y="611"/>
                  </a:lnTo>
                  <a:lnTo>
                    <a:pt x="799" y="616"/>
                  </a:lnTo>
                  <a:lnTo>
                    <a:pt x="826" y="620"/>
                  </a:lnTo>
                  <a:lnTo>
                    <a:pt x="848" y="625"/>
                  </a:lnTo>
                  <a:lnTo>
                    <a:pt x="866" y="629"/>
                  </a:lnTo>
                  <a:lnTo>
                    <a:pt x="877" y="636"/>
                  </a:lnTo>
                  <a:lnTo>
                    <a:pt x="888" y="643"/>
                  </a:lnTo>
                  <a:lnTo>
                    <a:pt x="904" y="651"/>
                  </a:lnTo>
                  <a:lnTo>
                    <a:pt x="919" y="665"/>
                  </a:lnTo>
                  <a:lnTo>
                    <a:pt x="933" y="680"/>
                  </a:lnTo>
                  <a:lnTo>
                    <a:pt x="946" y="700"/>
                  </a:lnTo>
                  <a:lnTo>
                    <a:pt x="957" y="727"/>
                  </a:lnTo>
                  <a:lnTo>
                    <a:pt x="964" y="758"/>
                  </a:lnTo>
                  <a:lnTo>
                    <a:pt x="968" y="798"/>
                  </a:lnTo>
                  <a:lnTo>
                    <a:pt x="964" y="845"/>
                  </a:lnTo>
                  <a:lnTo>
                    <a:pt x="577" y="845"/>
                  </a:lnTo>
                  <a:lnTo>
                    <a:pt x="240" y="502"/>
                  </a:lnTo>
                  <a:lnTo>
                    <a:pt x="236" y="502"/>
                  </a:lnTo>
                  <a:lnTo>
                    <a:pt x="227" y="505"/>
                  </a:lnTo>
                  <a:lnTo>
                    <a:pt x="211" y="511"/>
                  </a:lnTo>
                  <a:lnTo>
                    <a:pt x="189" y="525"/>
                  </a:lnTo>
                  <a:lnTo>
                    <a:pt x="0" y="382"/>
                  </a:lnTo>
                  <a:lnTo>
                    <a:pt x="2" y="376"/>
                  </a:lnTo>
                  <a:lnTo>
                    <a:pt x="7" y="360"/>
                  </a:lnTo>
                  <a:lnTo>
                    <a:pt x="16" y="338"/>
                  </a:lnTo>
                  <a:lnTo>
                    <a:pt x="29" y="309"/>
                  </a:lnTo>
                  <a:lnTo>
                    <a:pt x="47" y="276"/>
                  </a:lnTo>
                  <a:lnTo>
                    <a:pt x="67" y="240"/>
                  </a:lnTo>
                  <a:lnTo>
                    <a:pt x="91" y="204"/>
                  </a:lnTo>
                  <a:lnTo>
                    <a:pt x="122" y="171"/>
                  </a:lnTo>
                  <a:lnTo>
                    <a:pt x="156" y="142"/>
                  </a:lnTo>
                  <a:lnTo>
                    <a:pt x="196" y="120"/>
                  </a:lnTo>
                  <a:lnTo>
                    <a:pt x="249" y="91"/>
                  </a:lnTo>
                  <a:lnTo>
                    <a:pt x="289" y="66"/>
                  </a:lnTo>
                  <a:lnTo>
                    <a:pt x="321" y="44"/>
                  </a:lnTo>
                  <a:lnTo>
                    <a:pt x="343" y="26"/>
                  </a:lnTo>
                  <a:lnTo>
                    <a:pt x="356" y="11"/>
                  </a:lnTo>
                  <a:lnTo>
                    <a:pt x="363" y="2"/>
                  </a:lnTo>
                  <a:lnTo>
                    <a:pt x="365"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7" name="Freeform 9">
              <a:extLst>
                <a:ext uri="{FF2B5EF4-FFF2-40B4-BE49-F238E27FC236}">
                  <a16:creationId xmlns:a16="http://schemas.microsoft.com/office/drawing/2014/main" id="{CA455300-A40C-4DF3-A67A-61B791D93322}"/>
                </a:ext>
              </a:extLst>
            </p:cNvPr>
            <p:cNvSpPr>
              <a:spLocks/>
            </p:cNvSpPr>
            <p:nvPr/>
          </p:nvSpPr>
          <p:spPr bwMode="auto">
            <a:xfrm>
              <a:off x="4448175" y="4230688"/>
              <a:ext cx="3948113" cy="5788025"/>
            </a:xfrm>
            <a:custGeom>
              <a:avLst/>
              <a:gdLst>
                <a:gd name="T0" fmla="*/ 2487 w 2487"/>
                <a:gd name="T1" fmla="*/ 454 h 3646"/>
                <a:gd name="T2" fmla="*/ 2478 w 2487"/>
                <a:gd name="T3" fmla="*/ 479 h 3646"/>
                <a:gd name="T4" fmla="*/ 2456 w 2487"/>
                <a:gd name="T5" fmla="*/ 545 h 3646"/>
                <a:gd name="T6" fmla="*/ 2420 w 2487"/>
                <a:gd name="T7" fmla="*/ 648 h 3646"/>
                <a:gd name="T8" fmla="*/ 2378 w 2487"/>
                <a:gd name="T9" fmla="*/ 781 h 3646"/>
                <a:gd name="T10" fmla="*/ 2327 w 2487"/>
                <a:gd name="T11" fmla="*/ 935 h 3646"/>
                <a:gd name="T12" fmla="*/ 2273 w 2487"/>
                <a:gd name="T13" fmla="*/ 1106 h 3646"/>
                <a:gd name="T14" fmla="*/ 2218 w 2487"/>
                <a:gd name="T15" fmla="*/ 1284 h 3646"/>
                <a:gd name="T16" fmla="*/ 2162 w 2487"/>
                <a:gd name="T17" fmla="*/ 1464 h 3646"/>
                <a:gd name="T18" fmla="*/ 2111 w 2487"/>
                <a:gd name="T19" fmla="*/ 1640 h 3646"/>
                <a:gd name="T20" fmla="*/ 2066 w 2487"/>
                <a:gd name="T21" fmla="*/ 1802 h 3646"/>
                <a:gd name="T22" fmla="*/ 2022 w 2487"/>
                <a:gd name="T23" fmla="*/ 1973 h 3646"/>
                <a:gd name="T24" fmla="*/ 1959 w 2487"/>
                <a:gd name="T25" fmla="*/ 2129 h 3646"/>
                <a:gd name="T26" fmla="*/ 1884 w 2487"/>
                <a:gd name="T27" fmla="*/ 2254 h 3646"/>
                <a:gd name="T28" fmla="*/ 1801 w 2487"/>
                <a:gd name="T29" fmla="*/ 2352 h 3646"/>
                <a:gd name="T30" fmla="*/ 1708 w 2487"/>
                <a:gd name="T31" fmla="*/ 2436 h 3646"/>
                <a:gd name="T32" fmla="*/ 1605 w 2487"/>
                <a:gd name="T33" fmla="*/ 2516 h 3646"/>
                <a:gd name="T34" fmla="*/ 1496 w 2487"/>
                <a:gd name="T35" fmla="*/ 2605 h 3646"/>
                <a:gd name="T36" fmla="*/ 1383 w 2487"/>
                <a:gd name="T37" fmla="*/ 2712 h 3646"/>
                <a:gd name="T38" fmla="*/ 1291 w 2487"/>
                <a:gd name="T39" fmla="*/ 2799 h 3646"/>
                <a:gd name="T40" fmla="*/ 1185 w 2487"/>
                <a:gd name="T41" fmla="*/ 2901 h 3646"/>
                <a:gd name="T42" fmla="*/ 1067 w 2487"/>
                <a:gd name="T43" fmla="*/ 3010 h 3646"/>
                <a:gd name="T44" fmla="*/ 942 w 2487"/>
                <a:gd name="T45" fmla="*/ 3121 h 3646"/>
                <a:gd name="T46" fmla="*/ 817 w 2487"/>
                <a:gd name="T47" fmla="*/ 3235 h 3646"/>
                <a:gd name="T48" fmla="*/ 699 w 2487"/>
                <a:gd name="T49" fmla="*/ 3341 h 3646"/>
                <a:gd name="T50" fmla="*/ 588 w 2487"/>
                <a:gd name="T51" fmla="*/ 3439 h 3646"/>
                <a:gd name="T52" fmla="*/ 494 w 2487"/>
                <a:gd name="T53" fmla="*/ 3524 h 3646"/>
                <a:gd name="T54" fmla="*/ 419 w 2487"/>
                <a:gd name="T55" fmla="*/ 3588 h 3646"/>
                <a:gd name="T56" fmla="*/ 372 w 2487"/>
                <a:gd name="T57" fmla="*/ 3631 h 3646"/>
                <a:gd name="T58" fmla="*/ 354 w 2487"/>
                <a:gd name="T59" fmla="*/ 3646 h 3646"/>
                <a:gd name="T60" fmla="*/ 227 w 2487"/>
                <a:gd name="T61" fmla="*/ 3557 h 3646"/>
                <a:gd name="T62" fmla="*/ 127 w 2487"/>
                <a:gd name="T63" fmla="*/ 3470 h 3646"/>
                <a:gd name="T64" fmla="*/ 56 w 2487"/>
                <a:gd name="T65" fmla="*/ 3397 h 3646"/>
                <a:gd name="T66" fmla="*/ 14 w 2487"/>
                <a:gd name="T67" fmla="*/ 3346 h 3646"/>
                <a:gd name="T68" fmla="*/ 0 w 2487"/>
                <a:gd name="T69" fmla="*/ 3326 h 3646"/>
                <a:gd name="T70" fmla="*/ 16 w 2487"/>
                <a:gd name="T71" fmla="*/ 3310 h 3646"/>
                <a:gd name="T72" fmla="*/ 58 w 2487"/>
                <a:gd name="T73" fmla="*/ 3261 h 3646"/>
                <a:gd name="T74" fmla="*/ 125 w 2487"/>
                <a:gd name="T75" fmla="*/ 3188 h 3646"/>
                <a:gd name="T76" fmla="*/ 210 w 2487"/>
                <a:gd name="T77" fmla="*/ 3094 h 3646"/>
                <a:gd name="T78" fmla="*/ 312 w 2487"/>
                <a:gd name="T79" fmla="*/ 2981 h 3646"/>
                <a:gd name="T80" fmla="*/ 425 w 2487"/>
                <a:gd name="T81" fmla="*/ 2856 h 3646"/>
                <a:gd name="T82" fmla="*/ 543 w 2487"/>
                <a:gd name="T83" fmla="*/ 2721 h 3646"/>
                <a:gd name="T84" fmla="*/ 668 w 2487"/>
                <a:gd name="T85" fmla="*/ 2583 h 3646"/>
                <a:gd name="T86" fmla="*/ 791 w 2487"/>
                <a:gd name="T87" fmla="*/ 2445 h 3646"/>
                <a:gd name="T88" fmla="*/ 906 w 2487"/>
                <a:gd name="T89" fmla="*/ 2309 h 3646"/>
                <a:gd name="T90" fmla="*/ 1015 w 2487"/>
                <a:gd name="T91" fmla="*/ 2185 h 3646"/>
                <a:gd name="T92" fmla="*/ 1111 w 2487"/>
                <a:gd name="T93" fmla="*/ 2074 h 3646"/>
                <a:gd name="T94" fmla="*/ 1189 w 2487"/>
                <a:gd name="T95" fmla="*/ 1978 h 3646"/>
                <a:gd name="T96" fmla="*/ 1245 w 2487"/>
                <a:gd name="T97" fmla="*/ 1904 h 3646"/>
                <a:gd name="T98" fmla="*/ 1283 w 2487"/>
                <a:gd name="T99" fmla="*/ 1844 h 3646"/>
                <a:gd name="T100" fmla="*/ 1320 w 2487"/>
                <a:gd name="T101" fmla="*/ 1747 h 3646"/>
                <a:gd name="T102" fmla="*/ 1358 w 2487"/>
                <a:gd name="T103" fmla="*/ 1611 h 3646"/>
                <a:gd name="T104" fmla="*/ 1398 w 2487"/>
                <a:gd name="T105" fmla="*/ 1444 h 3646"/>
                <a:gd name="T106" fmla="*/ 1438 w 2487"/>
                <a:gd name="T107" fmla="*/ 1257 h 3646"/>
                <a:gd name="T108" fmla="*/ 1478 w 2487"/>
                <a:gd name="T109" fmla="*/ 1057 h 3646"/>
                <a:gd name="T110" fmla="*/ 1514 w 2487"/>
                <a:gd name="T111" fmla="*/ 855 h 3646"/>
                <a:gd name="T112" fmla="*/ 1550 w 2487"/>
                <a:gd name="T113" fmla="*/ 654 h 3646"/>
                <a:gd name="T114" fmla="*/ 1581 w 2487"/>
                <a:gd name="T115" fmla="*/ 465 h 3646"/>
                <a:gd name="T116" fmla="*/ 1608 w 2487"/>
                <a:gd name="T117" fmla="*/ 299 h 3646"/>
                <a:gd name="T118" fmla="*/ 1628 w 2487"/>
                <a:gd name="T119" fmla="*/ 161 h 3646"/>
                <a:gd name="T120" fmla="*/ 1643 w 2487"/>
                <a:gd name="T121" fmla="*/ 61 h 3646"/>
                <a:gd name="T122" fmla="*/ 1650 w 2487"/>
                <a:gd name="T123" fmla="*/ 7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7" h="3646">
                  <a:moveTo>
                    <a:pt x="1652" y="0"/>
                  </a:moveTo>
                  <a:lnTo>
                    <a:pt x="2487" y="454"/>
                  </a:lnTo>
                  <a:lnTo>
                    <a:pt x="2485" y="461"/>
                  </a:lnTo>
                  <a:lnTo>
                    <a:pt x="2478" y="479"/>
                  </a:lnTo>
                  <a:lnTo>
                    <a:pt x="2469" y="508"/>
                  </a:lnTo>
                  <a:lnTo>
                    <a:pt x="2456" y="545"/>
                  </a:lnTo>
                  <a:lnTo>
                    <a:pt x="2440" y="592"/>
                  </a:lnTo>
                  <a:lnTo>
                    <a:pt x="2420" y="648"/>
                  </a:lnTo>
                  <a:lnTo>
                    <a:pt x="2400" y="712"/>
                  </a:lnTo>
                  <a:lnTo>
                    <a:pt x="2378" y="781"/>
                  </a:lnTo>
                  <a:lnTo>
                    <a:pt x="2353" y="855"/>
                  </a:lnTo>
                  <a:lnTo>
                    <a:pt x="2327" y="935"/>
                  </a:lnTo>
                  <a:lnTo>
                    <a:pt x="2300" y="1019"/>
                  </a:lnTo>
                  <a:lnTo>
                    <a:pt x="2273" y="1106"/>
                  </a:lnTo>
                  <a:lnTo>
                    <a:pt x="2247" y="1195"/>
                  </a:lnTo>
                  <a:lnTo>
                    <a:pt x="2218" y="1284"/>
                  </a:lnTo>
                  <a:lnTo>
                    <a:pt x="2191" y="1375"/>
                  </a:lnTo>
                  <a:lnTo>
                    <a:pt x="2162" y="1464"/>
                  </a:lnTo>
                  <a:lnTo>
                    <a:pt x="2137" y="1553"/>
                  </a:lnTo>
                  <a:lnTo>
                    <a:pt x="2111" y="1640"/>
                  </a:lnTo>
                  <a:lnTo>
                    <a:pt x="2088" y="1722"/>
                  </a:lnTo>
                  <a:lnTo>
                    <a:pt x="2066" y="1802"/>
                  </a:lnTo>
                  <a:lnTo>
                    <a:pt x="2048" y="1878"/>
                  </a:lnTo>
                  <a:lnTo>
                    <a:pt x="2022" y="1973"/>
                  </a:lnTo>
                  <a:lnTo>
                    <a:pt x="1991" y="2056"/>
                  </a:lnTo>
                  <a:lnTo>
                    <a:pt x="1959" y="2129"/>
                  </a:lnTo>
                  <a:lnTo>
                    <a:pt x="1924" y="2196"/>
                  </a:lnTo>
                  <a:lnTo>
                    <a:pt x="1884" y="2254"/>
                  </a:lnTo>
                  <a:lnTo>
                    <a:pt x="1844" y="2305"/>
                  </a:lnTo>
                  <a:lnTo>
                    <a:pt x="1801" y="2352"/>
                  </a:lnTo>
                  <a:lnTo>
                    <a:pt x="1755" y="2394"/>
                  </a:lnTo>
                  <a:lnTo>
                    <a:pt x="1708" y="2436"/>
                  </a:lnTo>
                  <a:lnTo>
                    <a:pt x="1657" y="2476"/>
                  </a:lnTo>
                  <a:lnTo>
                    <a:pt x="1605" y="2516"/>
                  </a:lnTo>
                  <a:lnTo>
                    <a:pt x="1552" y="2561"/>
                  </a:lnTo>
                  <a:lnTo>
                    <a:pt x="1496" y="2605"/>
                  </a:lnTo>
                  <a:lnTo>
                    <a:pt x="1441" y="2656"/>
                  </a:lnTo>
                  <a:lnTo>
                    <a:pt x="1383" y="2712"/>
                  </a:lnTo>
                  <a:lnTo>
                    <a:pt x="1338" y="2754"/>
                  </a:lnTo>
                  <a:lnTo>
                    <a:pt x="1291" y="2799"/>
                  </a:lnTo>
                  <a:lnTo>
                    <a:pt x="1240" y="2848"/>
                  </a:lnTo>
                  <a:lnTo>
                    <a:pt x="1185" y="2901"/>
                  </a:lnTo>
                  <a:lnTo>
                    <a:pt x="1127" y="2954"/>
                  </a:lnTo>
                  <a:lnTo>
                    <a:pt x="1067" y="3010"/>
                  </a:lnTo>
                  <a:lnTo>
                    <a:pt x="1004" y="3066"/>
                  </a:lnTo>
                  <a:lnTo>
                    <a:pt x="942" y="3121"/>
                  </a:lnTo>
                  <a:lnTo>
                    <a:pt x="880" y="3179"/>
                  </a:lnTo>
                  <a:lnTo>
                    <a:pt x="817" y="3235"/>
                  </a:lnTo>
                  <a:lnTo>
                    <a:pt x="757" y="3288"/>
                  </a:lnTo>
                  <a:lnTo>
                    <a:pt x="699" y="3341"/>
                  </a:lnTo>
                  <a:lnTo>
                    <a:pt x="641" y="3393"/>
                  </a:lnTo>
                  <a:lnTo>
                    <a:pt x="588" y="3439"/>
                  </a:lnTo>
                  <a:lnTo>
                    <a:pt x="539" y="3484"/>
                  </a:lnTo>
                  <a:lnTo>
                    <a:pt x="494" y="3524"/>
                  </a:lnTo>
                  <a:lnTo>
                    <a:pt x="454" y="3557"/>
                  </a:lnTo>
                  <a:lnTo>
                    <a:pt x="419" y="3588"/>
                  </a:lnTo>
                  <a:lnTo>
                    <a:pt x="392" y="3613"/>
                  </a:lnTo>
                  <a:lnTo>
                    <a:pt x="372" y="3631"/>
                  </a:lnTo>
                  <a:lnTo>
                    <a:pt x="359" y="3642"/>
                  </a:lnTo>
                  <a:lnTo>
                    <a:pt x="354" y="3646"/>
                  </a:lnTo>
                  <a:lnTo>
                    <a:pt x="287" y="3602"/>
                  </a:lnTo>
                  <a:lnTo>
                    <a:pt x="227" y="3557"/>
                  </a:lnTo>
                  <a:lnTo>
                    <a:pt x="174" y="3513"/>
                  </a:lnTo>
                  <a:lnTo>
                    <a:pt x="127" y="3470"/>
                  </a:lnTo>
                  <a:lnTo>
                    <a:pt x="89" y="3433"/>
                  </a:lnTo>
                  <a:lnTo>
                    <a:pt x="56" y="3397"/>
                  </a:lnTo>
                  <a:lnTo>
                    <a:pt x="31" y="3368"/>
                  </a:lnTo>
                  <a:lnTo>
                    <a:pt x="14" y="3346"/>
                  </a:lnTo>
                  <a:lnTo>
                    <a:pt x="3" y="3330"/>
                  </a:lnTo>
                  <a:lnTo>
                    <a:pt x="0" y="3326"/>
                  </a:lnTo>
                  <a:lnTo>
                    <a:pt x="5" y="3321"/>
                  </a:lnTo>
                  <a:lnTo>
                    <a:pt x="16" y="3310"/>
                  </a:lnTo>
                  <a:lnTo>
                    <a:pt x="34" y="3288"/>
                  </a:lnTo>
                  <a:lnTo>
                    <a:pt x="58" y="3261"/>
                  </a:lnTo>
                  <a:lnTo>
                    <a:pt x="89" y="3228"/>
                  </a:lnTo>
                  <a:lnTo>
                    <a:pt x="125" y="3188"/>
                  </a:lnTo>
                  <a:lnTo>
                    <a:pt x="165" y="3143"/>
                  </a:lnTo>
                  <a:lnTo>
                    <a:pt x="210" y="3094"/>
                  </a:lnTo>
                  <a:lnTo>
                    <a:pt x="259" y="3039"/>
                  </a:lnTo>
                  <a:lnTo>
                    <a:pt x="312" y="2981"/>
                  </a:lnTo>
                  <a:lnTo>
                    <a:pt x="368" y="2919"/>
                  </a:lnTo>
                  <a:lnTo>
                    <a:pt x="425" y="2856"/>
                  </a:lnTo>
                  <a:lnTo>
                    <a:pt x="483" y="2790"/>
                  </a:lnTo>
                  <a:lnTo>
                    <a:pt x="543" y="2721"/>
                  </a:lnTo>
                  <a:lnTo>
                    <a:pt x="606" y="2652"/>
                  </a:lnTo>
                  <a:lnTo>
                    <a:pt x="668" y="2583"/>
                  </a:lnTo>
                  <a:lnTo>
                    <a:pt x="728" y="2514"/>
                  </a:lnTo>
                  <a:lnTo>
                    <a:pt x="791" y="2445"/>
                  </a:lnTo>
                  <a:lnTo>
                    <a:pt x="848" y="2376"/>
                  </a:lnTo>
                  <a:lnTo>
                    <a:pt x="906" y="2309"/>
                  </a:lnTo>
                  <a:lnTo>
                    <a:pt x="962" y="2247"/>
                  </a:lnTo>
                  <a:lnTo>
                    <a:pt x="1015" y="2185"/>
                  </a:lnTo>
                  <a:lnTo>
                    <a:pt x="1064" y="2127"/>
                  </a:lnTo>
                  <a:lnTo>
                    <a:pt x="1111" y="2074"/>
                  </a:lnTo>
                  <a:lnTo>
                    <a:pt x="1151" y="2022"/>
                  </a:lnTo>
                  <a:lnTo>
                    <a:pt x="1189" y="1978"/>
                  </a:lnTo>
                  <a:lnTo>
                    <a:pt x="1220" y="1938"/>
                  </a:lnTo>
                  <a:lnTo>
                    <a:pt x="1245" y="1904"/>
                  </a:lnTo>
                  <a:lnTo>
                    <a:pt x="1265" y="1878"/>
                  </a:lnTo>
                  <a:lnTo>
                    <a:pt x="1283" y="1844"/>
                  </a:lnTo>
                  <a:lnTo>
                    <a:pt x="1300" y="1802"/>
                  </a:lnTo>
                  <a:lnTo>
                    <a:pt x="1320" y="1747"/>
                  </a:lnTo>
                  <a:lnTo>
                    <a:pt x="1338" y="1682"/>
                  </a:lnTo>
                  <a:lnTo>
                    <a:pt x="1358" y="1611"/>
                  </a:lnTo>
                  <a:lnTo>
                    <a:pt x="1378" y="1531"/>
                  </a:lnTo>
                  <a:lnTo>
                    <a:pt x="1398" y="1444"/>
                  </a:lnTo>
                  <a:lnTo>
                    <a:pt x="1418" y="1353"/>
                  </a:lnTo>
                  <a:lnTo>
                    <a:pt x="1438" y="1257"/>
                  </a:lnTo>
                  <a:lnTo>
                    <a:pt x="1458" y="1159"/>
                  </a:lnTo>
                  <a:lnTo>
                    <a:pt x="1478" y="1057"/>
                  </a:lnTo>
                  <a:lnTo>
                    <a:pt x="1496" y="955"/>
                  </a:lnTo>
                  <a:lnTo>
                    <a:pt x="1514" y="855"/>
                  </a:lnTo>
                  <a:lnTo>
                    <a:pt x="1532" y="752"/>
                  </a:lnTo>
                  <a:lnTo>
                    <a:pt x="1550" y="654"/>
                  </a:lnTo>
                  <a:lnTo>
                    <a:pt x="1565" y="557"/>
                  </a:lnTo>
                  <a:lnTo>
                    <a:pt x="1581" y="465"/>
                  </a:lnTo>
                  <a:lnTo>
                    <a:pt x="1594" y="379"/>
                  </a:lnTo>
                  <a:lnTo>
                    <a:pt x="1608" y="299"/>
                  </a:lnTo>
                  <a:lnTo>
                    <a:pt x="1619" y="225"/>
                  </a:lnTo>
                  <a:lnTo>
                    <a:pt x="1628" y="161"/>
                  </a:lnTo>
                  <a:lnTo>
                    <a:pt x="1637" y="105"/>
                  </a:lnTo>
                  <a:lnTo>
                    <a:pt x="1643" y="61"/>
                  </a:lnTo>
                  <a:lnTo>
                    <a:pt x="1648" y="27"/>
                  </a:lnTo>
                  <a:lnTo>
                    <a:pt x="1650" y="7"/>
                  </a:lnTo>
                  <a:lnTo>
                    <a:pt x="1652"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8" name="Freeform 10">
              <a:extLst>
                <a:ext uri="{FF2B5EF4-FFF2-40B4-BE49-F238E27FC236}">
                  <a16:creationId xmlns:a16="http://schemas.microsoft.com/office/drawing/2014/main" id="{3688DA62-558F-42D6-B173-2017C9553409}"/>
                </a:ext>
              </a:extLst>
            </p:cNvPr>
            <p:cNvSpPr>
              <a:spLocks/>
            </p:cNvSpPr>
            <p:nvPr/>
          </p:nvSpPr>
          <p:spPr bwMode="auto">
            <a:xfrm>
              <a:off x="8332788" y="365125"/>
              <a:ext cx="896938" cy="1592263"/>
            </a:xfrm>
            <a:custGeom>
              <a:avLst/>
              <a:gdLst>
                <a:gd name="T0" fmla="*/ 129 w 565"/>
                <a:gd name="T1" fmla="*/ 0 h 1003"/>
                <a:gd name="T2" fmla="*/ 565 w 565"/>
                <a:gd name="T3" fmla="*/ 409 h 1003"/>
                <a:gd name="T4" fmla="*/ 565 w 565"/>
                <a:gd name="T5" fmla="*/ 411 h 1003"/>
                <a:gd name="T6" fmla="*/ 565 w 565"/>
                <a:gd name="T7" fmla="*/ 422 h 1003"/>
                <a:gd name="T8" fmla="*/ 565 w 565"/>
                <a:gd name="T9" fmla="*/ 440 h 1003"/>
                <a:gd name="T10" fmla="*/ 563 w 565"/>
                <a:gd name="T11" fmla="*/ 463 h 1003"/>
                <a:gd name="T12" fmla="*/ 554 w 565"/>
                <a:gd name="T13" fmla="*/ 491 h 1003"/>
                <a:gd name="T14" fmla="*/ 539 w 565"/>
                <a:gd name="T15" fmla="*/ 525 h 1003"/>
                <a:gd name="T16" fmla="*/ 516 w 565"/>
                <a:gd name="T17" fmla="*/ 563 h 1003"/>
                <a:gd name="T18" fmla="*/ 501 w 565"/>
                <a:gd name="T19" fmla="*/ 589 h 1003"/>
                <a:gd name="T20" fmla="*/ 485 w 565"/>
                <a:gd name="T21" fmla="*/ 623 h 1003"/>
                <a:gd name="T22" fmla="*/ 470 w 565"/>
                <a:gd name="T23" fmla="*/ 660 h 1003"/>
                <a:gd name="T24" fmla="*/ 452 w 565"/>
                <a:gd name="T25" fmla="*/ 703 h 1003"/>
                <a:gd name="T26" fmla="*/ 436 w 565"/>
                <a:gd name="T27" fmla="*/ 749 h 1003"/>
                <a:gd name="T28" fmla="*/ 421 w 565"/>
                <a:gd name="T29" fmla="*/ 794 h 1003"/>
                <a:gd name="T30" fmla="*/ 407 w 565"/>
                <a:gd name="T31" fmla="*/ 841 h 1003"/>
                <a:gd name="T32" fmla="*/ 394 w 565"/>
                <a:gd name="T33" fmla="*/ 883 h 1003"/>
                <a:gd name="T34" fmla="*/ 383 w 565"/>
                <a:gd name="T35" fmla="*/ 923 h 1003"/>
                <a:gd name="T36" fmla="*/ 372 w 565"/>
                <a:gd name="T37" fmla="*/ 956 h 1003"/>
                <a:gd name="T38" fmla="*/ 365 w 565"/>
                <a:gd name="T39" fmla="*/ 981 h 1003"/>
                <a:gd name="T40" fmla="*/ 361 w 565"/>
                <a:gd name="T41" fmla="*/ 999 h 1003"/>
                <a:gd name="T42" fmla="*/ 358 w 565"/>
                <a:gd name="T43" fmla="*/ 1003 h 1003"/>
                <a:gd name="T44" fmla="*/ 0 w 565"/>
                <a:gd name="T45" fmla="*/ 721 h 1003"/>
                <a:gd name="T46" fmla="*/ 84 w 565"/>
                <a:gd name="T47" fmla="*/ 87 h 1003"/>
                <a:gd name="T48" fmla="*/ 129 w 565"/>
                <a:gd name="T49" fmla="*/ 0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5" h="1003">
                  <a:moveTo>
                    <a:pt x="129" y="0"/>
                  </a:moveTo>
                  <a:lnTo>
                    <a:pt x="565" y="409"/>
                  </a:lnTo>
                  <a:lnTo>
                    <a:pt x="565" y="411"/>
                  </a:lnTo>
                  <a:lnTo>
                    <a:pt x="565" y="422"/>
                  </a:lnTo>
                  <a:lnTo>
                    <a:pt x="565" y="440"/>
                  </a:lnTo>
                  <a:lnTo>
                    <a:pt x="563" y="463"/>
                  </a:lnTo>
                  <a:lnTo>
                    <a:pt x="554" y="491"/>
                  </a:lnTo>
                  <a:lnTo>
                    <a:pt x="539" y="525"/>
                  </a:lnTo>
                  <a:lnTo>
                    <a:pt x="516" y="563"/>
                  </a:lnTo>
                  <a:lnTo>
                    <a:pt x="501" y="589"/>
                  </a:lnTo>
                  <a:lnTo>
                    <a:pt x="485" y="623"/>
                  </a:lnTo>
                  <a:lnTo>
                    <a:pt x="470" y="660"/>
                  </a:lnTo>
                  <a:lnTo>
                    <a:pt x="452" y="703"/>
                  </a:lnTo>
                  <a:lnTo>
                    <a:pt x="436" y="749"/>
                  </a:lnTo>
                  <a:lnTo>
                    <a:pt x="421" y="794"/>
                  </a:lnTo>
                  <a:lnTo>
                    <a:pt x="407" y="841"/>
                  </a:lnTo>
                  <a:lnTo>
                    <a:pt x="394" y="883"/>
                  </a:lnTo>
                  <a:lnTo>
                    <a:pt x="383" y="923"/>
                  </a:lnTo>
                  <a:lnTo>
                    <a:pt x="372" y="956"/>
                  </a:lnTo>
                  <a:lnTo>
                    <a:pt x="365" y="981"/>
                  </a:lnTo>
                  <a:lnTo>
                    <a:pt x="361" y="999"/>
                  </a:lnTo>
                  <a:lnTo>
                    <a:pt x="358" y="1003"/>
                  </a:lnTo>
                  <a:lnTo>
                    <a:pt x="0" y="721"/>
                  </a:lnTo>
                  <a:lnTo>
                    <a:pt x="84" y="87"/>
                  </a:lnTo>
                  <a:lnTo>
                    <a:pt x="129" y="0"/>
                  </a:lnTo>
                  <a:close/>
                </a:path>
              </a:pathLst>
            </a:custGeom>
            <a:solidFill>
              <a:srgbClr val="AF605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9" name="Freeform 11">
              <a:extLst>
                <a:ext uri="{FF2B5EF4-FFF2-40B4-BE49-F238E27FC236}">
                  <a16:creationId xmlns:a16="http://schemas.microsoft.com/office/drawing/2014/main" id="{742A158D-1CBE-4FF0-B331-852907A7A0B9}"/>
                </a:ext>
              </a:extLst>
            </p:cNvPr>
            <p:cNvSpPr>
              <a:spLocks/>
            </p:cNvSpPr>
            <p:nvPr/>
          </p:nvSpPr>
          <p:spPr bwMode="auto">
            <a:xfrm>
              <a:off x="4335463" y="3070225"/>
              <a:ext cx="989013" cy="1041400"/>
            </a:xfrm>
            <a:custGeom>
              <a:avLst/>
              <a:gdLst>
                <a:gd name="T0" fmla="*/ 514 w 623"/>
                <a:gd name="T1" fmla="*/ 0 h 656"/>
                <a:gd name="T2" fmla="*/ 574 w 623"/>
                <a:gd name="T3" fmla="*/ 6 h 656"/>
                <a:gd name="T4" fmla="*/ 614 w 623"/>
                <a:gd name="T5" fmla="*/ 17 h 656"/>
                <a:gd name="T6" fmla="*/ 623 w 623"/>
                <a:gd name="T7" fmla="*/ 35 h 656"/>
                <a:gd name="T8" fmla="*/ 590 w 623"/>
                <a:gd name="T9" fmla="*/ 66 h 656"/>
                <a:gd name="T10" fmla="*/ 496 w 623"/>
                <a:gd name="T11" fmla="*/ 140 h 656"/>
                <a:gd name="T12" fmla="*/ 452 w 623"/>
                <a:gd name="T13" fmla="*/ 213 h 656"/>
                <a:gd name="T14" fmla="*/ 448 w 623"/>
                <a:gd name="T15" fmla="*/ 282 h 656"/>
                <a:gd name="T16" fmla="*/ 465 w 623"/>
                <a:gd name="T17" fmla="*/ 344 h 656"/>
                <a:gd name="T18" fmla="*/ 474 w 623"/>
                <a:gd name="T19" fmla="*/ 407 h 656"/>
                <a:gd name="T20" fmla="*/ 456 w 623"/>
                <a:gd name="T21" fmla="*/ 467 h 656"/>
                <a:gd name="T22" fmla="*/ 430 w 623"/>
                <a:gd name="T23" fmla="*/ 505 h 656"/>
                <a:gd name="T24" fmla="*/ 387 w 623"/>
                <a:gd name="T25" fmla="*/ 516 h 656"/>
                <a:gd name="T26" fmla="*/ 354 w 623"/>
                <a:gd name="T27" fmla="*/ 513 h 656"/>
                <a:gd name="T28" fmla="*/ 343 w 623"/>
                <a:gd name="T29" fmla="*/ 507 h 656"/>
                <a:gd name="T30" fmla="*/ 338 w 623"/>
                <a:gd name="T31" fmla="*/ 502 h 656"/>
                <a:gd name="T32" fmla="*/ 327 w 623"/>
                <a:gd name="T33" fmla="*/ 509 h 656"/>
                <a:gd name="T34" fmla="*/ 305 w 623"/>
                <a:gd name="T35" fmla="*/ 549 h 656"/>
                <a:gd name="T36" fmla="*/ 281 w 623"/>
                <a:gd name="T37" fmla="*/ 591 h 656"/>
                <a:gd name="T38" fmla="*/ 261 w 623"/>
                <a:gd name="T39" fmla="*/ 611 h 656"/>
                <a:gd name="T40" fmla="*/ 243 w 623"/>
                <a:gd name="T41" fmla="*/ 636 h 656"/>
                <a:gd name="T42" fmla="*/ 214 w 623"/>
                <a:gd name="T43" fmla="*/ 656 h 656"/>
                <a:gd name="T44" fmla="*/ 167 w 623"/>
                <a:gd name="T45" fmla="*/ 649 h 656"/>
                <a:gd name="T46" fmla="*/ 129 w 623"/>
                <a:gd name="T47" fmla="*/ 620 h 656"/>
                <a:gd name="T48" fmla="*/ 85 w 623"/>
                <a:gd name="T49" fmla="*/ 582 h 656"/>
                <a:gd name="T50" fmla="*/ 65 w 623"/>
                <a:gd name="T51" fmla="*/ 565 h 656"/>
                <a:gd name="T52" fmla="*/ 16 w 623"/>
                <a:gd name="T53" fmla="*/ 498 h 656"/>
                <a:gd name="T54" fmla="*/ 0 w 623"/>
                <a:gd name="T55" fmla="*/ 418 h 656"/>
                <a:gd name="T56" fmla="*/ 18 w 623"/>
                <a:gd name="T57" fmla="*/ 338 h 656"/>
                <a:gd name="T58" fmla="*/ 78 w 623"/>
                <a:gd name="T59" fmla="*/ 253 h 656"/>
                <a:gd name="T60" fmla="*/ 138 w 623"/>
                <a:gd name="T61" fmla="*/ 191 h 656"/>
                <a:gd name="T62" fmla="*/ 180 w 623"/>
                <a:gd name="T63" fmla="*/ 140 h 656"/>
                <a:gd name="T64" fmla="*/ 232 w 623"/>
                <a:gd name="T65" fmla="*/ 78 h 656"/>
                <a:gd name="T66" fmla="*/ 296 w 623"/>
                <a:gd name="T67" fmla="*/ 24 h 656"/>
                <a:gd name="T68" fmla="*/ 376 w 623"/>
                <a:gd name="T69" fmla="*/ 2 h 656"/>
                <a:gd name="T70" fmla="*/ 445 w 623"/>
                <a:gd name="T71"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3" h="656">
                  <a:moveTo>
                    <a:pt x="479" y="0"/>
                  </a:moveTo>
                  <a:lnTo>
                    <a:pt x="514" y="0"/>
                  </a:lnTo>
                  <a:lnTo>
                    <a:pt x="545" y="2"/>
                  </a:lnTo>
                  <a:lnTo>
                    <a:pt x="574" y="6"/>
                  </a:lnTo>
                  <a:lnTo>
                    <a:pt x="597" y="11"/>
                  </a:lnTo>
                  <a:lnTo>
                    <a:pt x="614" y="17"/>
                  </a:lnTo>
                  <a:lnTo>
                    <a:pt x="623" y="26"/>
                  </a:lnTo>
                  <a:lnTo>
                    <a:pt x="623" y="35"/>
                  </a:lnTo>
                  <a:lnTo>
                    <a:pt x="612" y="49"/>
                  </a:lnTo>
                  <a:lnTo>
                    <a:pt x="590" y="66"/>
                  </a:lnTo>
                  <a:lnTo>
                    <a:pt x="534" y="102"/>
                  </a:lnTo>
                  <a:lnTo>
                    <a:pt x="496" y="140"/>
                  </a:lnTo>
                  <a:lnTo>
                    <a:pt x="470" y="178"/>
                  </a:lnTo>
                  <a:lnTo>
                    <a:pt x="452" y="213"/>
                  </a:lnTo>
                  <a:lnTo>
                    <a:pt x="445" y="247"/>
                  </a:lnTo>
                  <a:lnTo>
                    <a:pt x="448" y="282"/>
                  </a:lnTo>
                  <a:lnTo>
                    <a:pt x="454" y="313"/>
                  </a:lnTo>
                  <a:lnTo>
                    <a:pt x="465" y="344"/>
                  </a:lnTo>
                  <a:lnTo>
                    <a:pt x="474" y="376"/>
                  </a:lnTo>
                  <a:lnTo>
                    <a:pt x="474" y="407"/>
                  </a:lnTo>
                  <a:lnTo>
                    <a:pt x="468" y="438"/>
                  </a:lnTo>
                  <a:lnTo>
                    <a:pt x="456" y="467"/>
                  </a:lnTo>
                  <a:lnTo>
                    <a:pt x="443" y="489"/>
                  </a:lnTo>
                  <a:lnTo>
                    <a:pt x="430" y="505"/>
                  </a:lnTo>
                  <a:lnTo>
                    <a:pt x="416" y="511"/>
                  </a:lnTo>
                  <a:lnTo>
                    <a:pt x="387" y="516"/>
                  </a:lnTo>
                  <a:lnTo>
                    <a:pt x="367" y="516"/>
                  </a:lnTo>
                  <a:lnTo>
                    <a:pt x="354" y="513"/>
                  </a:lnTo>
                  <a:lnTo>
                    <a:pt x="347" y="511"/>
                  </a:lnTo>
                  <a:lnTo>
                    <a:pt x="343" y="507"/>
                  </a:lnTo>
                  <a:lnTo>
                    <a:pt x="341" y="505"/>
                  </a:lnTo>
                  <a:lnTo>
                    <a:pt x="338" y="502"/>
                  </a:lnTo>
                  <a:lnTo>
                    <a:pt x="334" y="502"/>
                  </a:lnTo>
                  <a:lnTo>
                    <a:pt x="327" y="509"/>
                  </a:lnTo>
                  <a:lnTo>
                    <a:pt x="316" y="527"/>
                  </a:lnTo>
                  <a:lnTo>
                    <a:pt x="305" y="549"/>
                  </a:lnTo>
                  <a:lnTo>
                    <a:pt x="292" y="571"/>
                  </a:lnTo>
                  <a:lnTo>
                    <a:pt x="281" y="591"/>
                  </a:lnTo>
                  <a:lnTo>
                    <a:pt x="269" y="602"/>
                  </a:lnTo>
                  <a:lnTo>
                    <a:pt x="261" y="611"/>
                  </a:lnTo>
                  <a:lnTo>
                    <a:pt x="252" y="622"/>
                  </a:lnTo>
                  <a:lnTo>
                    <a:pt x="243" y="636"/>
                  </a:lnTo>
                  <a:lnTo>
                    <a:pt x="229" y="647"/>
                  </a:lnTo>
                  <a:lnTo>
                    <a:pt x="214" y="656"/>
                  </a:lnTo>
                  <a:lnTo>
                    <a:pt x="194" y="656"/>
                  </a:lnTo>
                  <a:lnTo>
                    <a:pt x="167" y="649"/>
                  </a:lnTo>
                  <a:lnTo>
                    <a:pt x="149" y="638"/>
                  </a:lnTo>
                  <a:lnTo>
                    <a:pt x="129" y="620"/>
                  </a:lnTo>
                  <a:lnTo>
                    <a:pt x="105" y="602"/>
                  </a:lnTo>
                  <a:lnTo>
                    <a:pt x="85" y="582"/>
                  </a:lnTo>
                  <a:lnTo>
                    <a:pt x="67" y="567"/>
                  </a:lnTo>
                  <a:lnTo>
                    <a:pt x="65" y="565"/>
                  </a:lnTo>
                  <a:lnTo>
                    <a:pt x="38" y="534"/>
                  </a:lnTo>
                  <a:lnTo>
                    <a:pt x="16" y="498"/>
                  </a:lnTo>
                  <a:lnTo>
                    <a:pt x="4" y="458"/>
                  </a:lnTo>
                  <a:lnTo>
                    <a:pt x="0" y="418"/>
                  </a:lnTo>
                  <a:lnTo>
                    <a:pt x="4" y="378"/>
                  </a:lnTo>
                  <a:lnTo>
                    <a:pt x="18" y="338"/>
                  </a:lnTo>
                  <a:lnTo>
                    <a:pt x="40" y="300"/>
                  </a:lnTo>
                  <a:lnTo>
                    <a:pt x="78" y="253"/>
                  </a:lnTo>
                  <a:lnTo>
                    <a:pt x="111" y="218"/>
                  </a:lnTo>
                  <a:lnTo>
                    <a:pt x="138" y="191"/>
                  </a:lnTo>
                  <a:lnTo>
                    <a:pt x="158" y="169"/>
                  </a:lnTo>
                  <a:lnTo>
                    <a:pt x="180" y="140"/>
                  </a:lnTo>
                  <a:lnTo>
                    <a:pt x="207" y="109"/>
                  </a:lnTo>
                  <a:lnTo>
                    <a:pt x="232" y="78"/>
                  </a:lnTo>
                  <a:lnTo>
                    <a:pt x="263" y="46"/>
                  </a:lnTo>
                  <a:lnTo>
                    <a:pt x="296" y="24"/>
                  </a:lnTo>
                  <a:lnTo>
                    <a:pt x="336" y="9"/>
                  </a:lnTo>
                  <a:lnTo>
                    <a:pt x="376" y="2"/>
                  </a:lnTo>
                  <a:lnTo>
                    <a:pt x="410" y="2"/>
                  </a:lnTo>
                  <a:lnTo>
                    <a:pt x="445" y="0"/>
                  </a:lnTo>
                  <a:lnTo>
                    <a:pt x="479"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0" name="Freeform 12">
              <a:extLst>
                <a:ext uri="{FF2B5EF4-FFF2-40B4-BE49-F238E27FC236}">
                  <a16:creationId xmlns:a16="http://schemas.microsoft.com/office/drawing/2014/main" id="{21D6E425-678C-4EFF-8396-B65887FB315E}"/>
                </a:ext>
              </a:extLst>
            </p:cNvPr>
            <p:cNvSpPr>
              <a:spLocks/>
            </p:cNvSpPr>
            <p:nvPr/>
          </p:nvSpPr>
          <p:spPr bwMode="auto">
            <a:xfrm>
              <a:off x="9078913" y="1265238"/>
              <a:ext cx="366713" cy="1716088"/>
            </a:xfrm>
            <a:custGeom>
              <a:avLst/>
              <a:gdLst>
                <a:gd name="T0" fmla="*/ 46 w 231"/>
                <a:gd name="T1" fmla="*/ 0 h 1081"/>
                <a:gd name="T2" fmla="*/ 142 w 231"/>
                <a:gd name="T3" fmla="*/ 78 h 1081"/>
                <a:gd name="T4" fmla="*/ 231 w 231"/>
                <a:gd name="T5" fmla="*/ 558 h 1081"/>
                <a:gd name="T6" fmla="*/ 151 w 231"/>
                <a:gd name="T7" fmla="*/ 1081 h 1081"/>
                <a:gd name="T8" fmla="*/ 37 w 231"/>
                <a:gd name="T9" fmla="*/ 779 h 1081"/>
                <a:gd name="T10" fmla="*/ 0 w 231"/>
                <a:gd name="T11" fmla="*/ 162 h 1081"/>
                <a:gd name="T12" fmla="*/ 46 w 231"/>
                <a:gd name="T13" fmla="*/ 0 h 1081"/>
              </a:gdLst>
              <a:ahLst/>
              <a:cxnLst>
                <a:cxn ang="0">
                  <a:pos x="T0" y="T1"/>
                </a:cxn>
                <a:cxn ang="0">
                  <a:pos x="T2" y="T3"/>
                </a:cxn>
                <a:cxn ang="0">
                  <a:pos x="T4" y="T5"/>
                </a:cxn>
                <a:cxn ang="0">
                  <a:pos x="T6" y="T7"/>
                </a:cxn>
                <a:cxn ang="0">
                  <a:pos x="T8" y="T9"/>
                </a:cxn>
                <a:cxn ang="0">
                  <a:pos x="T10" y="T11"/>
                </a:cxn>
                <a:cxn ang="0">
                  <a:pos x="T12" y="T13"/>
                </a:cxn>
              </a:cxnLst>
              <a:rect l="0" t="0" r="r" b="b"/>
              <a:pathLst>
                <a:path w="231" h="1081">
                  <a:moveTo>
                    <a:pt x="46" y="0"/>
                  </a:moveTo>
                  <a:lnTo>
                    <a:pt x="142" y="78"/>
                  </a:lnTo>
                  <a:lnTo>
                    <a:pt x="231" y="558"/>
                  </a:lnTo>
                  <a:lnTo>
                    <a:pt x="151" y="1081"/>
                  </a:lnTo>
                  <a:lnTo>
                    <a:pt x="37" y="779"/>
                  </a:lnTo>
                  <a:lnTo>
                    <a:pt x="0" y="162"/>
                  </a:lnTo>
                  <a:lnTo>
                    <a:pt x="4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1" name="Freeform 13">
              <a:extLst>
                <a:ext uri="{FF2B5EF4-FFF2-40B4-BE49-F238E27FC236}">
                  <a16:creationId xmlns:a16="http://schemas.microsoft.com/office/drawing/2014/main" id="{0E32711F-A4A7-41D5-B6FF-BF9F6D327329}"/>
                </a:ext>
              </a:extLst>
            </p:cNvPr>
            <p:cNvSpPr>
              <a:spLocks/>
            </p:cNvSpPr>
            <p:nvPr/>
          </p:nvSpPr>
          <p:spPr bwMode="auto">
            <a:xfrm>
              <a:off x="8091488" y="1095375"/>
              <a:ext cx="965200" cy="2238375"/>
            </a:xfrm>
            <a:custGeom>
              <a:avLst/>
              <a:gdLst>
                <a:gd name="T0" fmla="*/ 194 w 608"/>
                <a:gd name="T1" fmla="*/ 0 h 1410"/>
                <a:gd name="T2" fmla="*/ 608 w 608"/>
                <a:gd name="T3" fmla="*/ 287 h 1410"/>
                <a:gd name="T4" fmla="*/ 608 w 608"/>
                <a:gd name="T5" fmla="*/ 872 h 1410"/>
                <a:gd name="T6" fmla="*/ 481 w 608"/>
                <a:gd name="T7" fmla="*/ 1410 h 1410"/>
                <a:gd name="T8" fmla="*/ 383 w 608"/>
                <a:gd name="T9" fmla="*/ 1335 h 1410"/>
                <a:gd name="T10" fmla="*/ 299 w 608"/>
                <a:gd name="T11" fmla="*/ 1257 h 1410"/>
                <a:gd name="T12" fmla="*/ 228 w 608"/>
                <a:gd name="T13" fmla="*/ 1179 h 1410"/>
                <a:gd name="T14" fmla="*/ 167 w 608"/>
                <a:gd name="T15" fmla="*/ 1099 h 1410"/>
                <a:gd name="T16" fmla="*/ 118 w 608"/>
                <a:gd name="T17" fmla="*/ 1019 h 1410"/>
                <a:gd name="T18" fmla="*/ 78 w 608"/>
                <a:gd name="T19" fmla="*/ 941 h 1410"/>
                <a:gd name="T20" fmla="*/ 49 w 608"/>
                <a:gd name="T21" fmla="*/ 861 h 1410"/>
                <a:gd name="T22" fmla="*/ 27 w 608"/>
                <a:gd name="T23" fmla="*/ 785 h 1410"/>
                <a:gd name="T24" fmla="*/ 12 w 608"/>
                <a:gd name="T25" fmla="*/ 710 h 1410"/>
                <a:gd name="T26" fmla="*/ 3 w 608"/>
                <a:gd name="T27" fmla="*/ 636 h 1410"/>
                <a:gd name="T28" fmla="*/ 0 w 608"/>
                <a:gd name="T29" fmla="*/ 565 h 1410"/>
                <a:gd name="T30" fmla="*/ 3 w 608"/>
                <a:gd name="T31" fmla="*/ 499 h 1410"/>
                <a:gd name="T32" fmla="*/ 7 w 608"/>
                <a:gd name="T33" fmla="*/ 436 h 1410"/>
                <a:gd name="T34" fmla="*/ 16 w 608"/>
                <a:gd name="T35" fmla="*/ 378 h 1410"/>
                <a:gd name="T36" fmla="*/ 27 w 608"/>
                <a:gd name="T37" fmla="*/ 323 h 1410"/>
                <a:gd name="T38" fmla="*/ 41 w 608"/>
                <a:gd name="T39" fmla="*/ 276 h 1410"/>
                <a:gd name="T40" fmla="*/ 54 w 608"/>
                <a:gd name="T41" fmla="*/ 234 h 1410"/>
                <a:gd name="T42" fmla="*/ 65 w 608"/>
                <a:gd name="T43" fmla="*/ 198 h 1410"/>
                <a:gd name="T44" fmla="*/ 76 w 608"/>
                <a:gd name="T45" fmla="*/ 169 h 1410"/>
                <a:gd name="T46" fmla="*/ 85 w 608"/>
                <a:gd name="T47" fmla="*/ 149 h 1410"/>
                <a:gd name="T48" fmla="*/ 92 w 608"/>
                <a:gd name="T49" fmla="*/ 136 h 1410"/>
                <a:gd name="T50" fmla="*/ 94 w 608"/>
                <a:gd name="T51" fmla="*/ 132 h 1410"/>
                <a:gd name="T52" fmla="*/ 194 w 608"/>
                <a:gd name="T53"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8" h="1410">
                  <a:moveTo>
                    <a:pt x="194" y="0"/>
                  </a:moveTo>
                  <a:lnTo>
                    <a:pt x="608" y="287"/>
                  </a:lnTo>
                  <a:lnTo>
                    <a:pt x="608" y="872"/>
                  </a:lnTo>
                  <a:lnTo>
                    <a:pt x="481" y="1410"/>
                  </a:lnTo>
                  <a:lnTo>
                    <a:pt x="383" y="1335"/>
                  </a:lnTo>
                  <a:lnTo>
                    <a:pt x="299" y="1257"/>
                  </a:lnTo>
                  <a:lnTo>
                    <a:pt x="228" y="1179"/>
                  </a:lnTo>
                  <a:lnTo>
                    <a:pt x="167" y="1099"/>
                  </a:lnTo>
                  <a:lnTo>
                    <a:pt x="118" y="1019"/>
                  </a:lnTo>
                  <a:lnTo>
                    <a:pt x="78" y="941"/>
                  </a:lnTo>
                  <a:lnTo>
                    <a:pt x="49" y="861"/>
                  </a:lnTo>
                  <a:lnTo>
                    <a:pt x="27" y="785"/>
                  </a:lnTo>
                  <a:lnTo>
                    <a:pt x="12" y="710"/>
                  </a:lnTo>
                  <a:lnTo>
                    <a:pt x="3" y="636"/>
                  </a:lnTo>
                  <a:lnTo>
                    <a:pt x="0" y="565"/>
                  </a:lnTo>
                  <a:lnTo>
                    <a:pt x="3" y="499"/>
                  </a:lnTo>
                  <a:lnTo>
                    <a:pt x="7" y="436"/>
                  </a:lnTo>
                  <a:lnTo>
                    <a:pt x="16" y="378"/>
                  </a:lnTo>
                  <a:lnTo>
                    <a:pt x="27" y="323"/>
                  </a:lnTo>
                  <a:lnTo>
                    <a:pt x="41" y="276"/>
                  </a:lnTo>
                  <a:lnTo>
                    <a:pt x="54" y="234"/>
                  </a:lnTo>
                  <a:lnTo>
                    <a:pt x="65" y="198"/>
                  </a:lnTo>
                  <a:lnTo>
                    <a:pt x="76" y="169"/>
                  </a:lnTo>
                  <a:lnTo>
                    <a:pt x="85" y="149"/>
                  </a:lnTo>
                  <a:lnTo>
                    <a:pt x="92" y="136"/>
                  </a:lnTo>
                  <a:lnTo>
                    <a:pt x="94" y="132"/>
                  </a:lnTo>
                  <a:lnTo>
                    <a:pt x="194"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2" name="Freeform 14">
              <a:extLst>
                <a:ext uri="{FF2B5EF4-FFF2-40B4-BE49-F238E27FC236}">
                  <a16:creationId xmlns:a16="http://schemas.microsoft.com/office/drawing/2014/main" id="{153C8554-AC8E-45AC-B2E6-5D476636785E}"/>
                </a:ext>
              </a:extLst>
            </p:cNvPr>
            <p:cNvSpPr>
              <a:spLocks/>
            </p:cNvSpPr>
            <p:nvPr/>
          </p:nvSpPr>
          <p:spPr bwMode="auto">
            <a:xfrm>
              <a:off x="8321675" y="-606425"/>
              <a:ext cx="1509713" cy="1801813"/>
            </a:xfrm>
            <a:custGeom>
              <a:avLst/>
              <a:gdLst>
                <a:gd name="T0" fmla="*/ 501 w 951"/>
                <a:gd name="T1" fmla="*/ 0 h 1135"/>
                <a:gd name="T2" fmla="*/ 624 w 951"/>
                <a:gd name="T3" fmla="*/ 22 h 1135"/>
                <a:gd name="T4" fmla="*/ 717 w 951"/>
                <a:gd name="T5" fmla="*/ 51 h 1135"/>
                <a:gd name="T6" fmla="*/ 791 w 951"/>
                <a:gd name="T7" fmla="*/ 80 h 1135"/>
                <a:gd name="T8" fmla="*/ 846 w 951"/>
                <a:gd name="T9" fmla="*/ 118 h 1135"/>
                <a:gd name="T10" fmla="*/ 877 w 951"/>
                <a:gd name="T11" fmla="*/ 174 h 1135"/>
                <a:gd name="T12" fmla="*/ 888 w 951"/>
                <a:gd name="T13" fmla="*/ 254 h 1135"/>
                <a:gd name="T14" fmla="*/ 875 w 951"/>
                <a:gd name="T15" fmla="*/ 392 h 1135"/>
                <a:gd name="T16" fmla="*/ 882 w 951"/>
                <a:gd name="T17" fmla="*/ 543 h 1135"/>
                <a:gd name="T18" fmla="*/ 908 w 951"/>
                <a:gd name="T19" fmla="*/ 661 h 1135"/>
                <a:gd name="T20" fmla="*/ 942 w 951"/>
                <a:gd name="T21" fmla="*/ 736 h 1135"/>
                <a:gd name="T22" fmla="*/ 949 w 951"/>
                <a:gd name="T23" fmla="*/ 770 h 1135"/>
                <a:gd name="T24" fmla="*/ 924 w 951"/>
                <a:gd name="T25" fmla="*/ 792 h 1135"/>
                <a:gd name="T26" fmla="*/ 888 w 951"/>
                <a:gd name="T27" fmla="*/ 810 h 1135"/>
                <a:gd name="T28" fmla="*/ 855 w 951"/>
                <a:gd name="T29" fmla="*/ 823 h 1135"/>
                <a:gd name="T30" fmla="*/ 839 w 951"/>
                <a:gd name="T31" fmla="*/ 843 h 1135"/>
                <a:gd name="T32" fmla="*/ 835 w 951"/>
                <a:gd name="T33" fmla="*/ 885 h 1135"/>
                <a:gd name="T34" fmla="*/ 826 w 951"/>
                <a:gd name="T35" fmla="*/ 946 h 1135"/>
                <a:gd name="T36" fmla="*/ 806 w 951"/>
                <a:gd name="T37" fmla="*/ 997 h 1135"/>
                <a:gd name="T38" fmla="*/ 784 w 951"/>
                <a:gd name="T39" fmla="*/ 1046 h 1135"/>
                <a:gd name="T40" fmla="*/ 766 w 951"/>
                <a:gd name="T41" fmla="*/ 1092 h 1135"/>
                <a:gd name="T42" fmla="*/ 750 w 951"/>
                <a:gd name="T43" fmla="*/ 1117 h 1135"/>
                <a:gd name="T44" fmla="*/ 701 w 951"/>
                <a:gd name="T45" fmla="*/ 1132 h 1135"/>
                <a:gd name="T46" fmla="*/ 617 w 951"/>
                <a:gd name="T47" fmla="*/ 1132 h 1135"/>
                <a:gd name="T48" fmla="*/ 499 w 951"/>
                <a:gd name="T49" fmla="*/ 1112 h 1135"/>
                <a:gd name="T50" fmla="*/ 363 w 951"/>
                <a:gd name="T51" fmla="*/ 1068 h 1135"/>
                <a:gd name="T52" fmla="*/ 263 w 951"/>
                <a:gd name="T53" fmla="*/ 1014 h 1135"/>
                <a:gd name="T54" fmla="*/ 198 w 951"/>
                <a:gd name="T55" fmla="*/ 941 h 1135"/>
                <a:gd name="T56" fmla="*/ 156 w 951"/>
                <a:gd name="T57" fmla="*/ 837 h 1135"/>
                <a:gd name="T58" fmla="*/ 129 w 951"/>
                <a:gd name="T59" fmla="*/ 683 h 1135"/>
                <a:gd name="T60" fmla="*/ 112 w 951"/>
                <a:gd name="T61" fmla="*/ 674 h 1135"/>
                <a:gd name="T62" fmla="*/ 71 w 951"/>
                <a:gd name="T63" fmla="*/ 650 h 1135"/>
                <a:gd name="T64" fmla="*/ 31 w 951"/>
                <a:gd name="T65" fmla="*/ 605 h 1135"/>
                <a:gd name="T66" fmla="*/ 0 w 951"/>
                <a:gd name="T67" fmla="*/ 521 h 1135"/>
                <a:gd name="T68" fmla="*/ 7 w 951"/>
                <a:gd name="T69" fmla="*/ 452 h 1135"/>
                <a:gd name="T70" fmla="*/ 36 w 951"/>
                <a:gd name="T71" fmla="*/ 405 h 1135"/>
                <a:gd name="T72" fmla="*/ 43 w 951"/>
                <a:gd name="T73" fmla="*/ 369 h 1135"/>
                <a:gd name="T74" fmla="*/ 38 w 951"/>
                <a:gd name="T75" fmla="*/ 309 h 1135"/>
                <a:gd name="T76" fmla="*/ 31 w 951"/>
                <a:gd name="T77" fmla="*/ 234 h 1135"/>
                <a:gd name="T78" fmla="*/ 29 w 951"/>
                <a:gd name="T79" fmla="*/ 163 h 1135"/>
                <a:gd name="T80" fmla="*/ 43 w 951"/>
                <a:gd name="T81" fmla="*/ 107 h 1135"/>
                <a:gd name="T82" fmla="*/ 85 w 951"/>
                <a:gd name="T83" fmla="*/ 74 h 1135"/>
                <a:gd name="T84" fmla="*/ 174 w 951"/>
                <a:gd name="T85" fmla="*/ 40 h 1135"/>
                <a:gd name="T86" fmla="*/ 296 w 951"/>
                <a:gd name="T87" fmla="*/ 14 h 1135"/>
                <a:gd name="T88" fmla="*/ 432 w 951"/>
                <a:gd name="T89"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1" h="1135">
                  <a:moveTo>
                    <a:pt x="432" y="0"/>
                  </a:moveTo>
                  <a:lnTo>
                    <a:pt x="501" y="0"/>
                  </a:lnTo>
                  <a:lnTo>
                    <a:pt x="566" y="7"/>
                  </a:lnTo>
                  <a:lnTo>
                    <a:pt x="624" y="22"/>
                  </a:lnTo>
                  <a:lnTo>
                    <a:pt x="673" y="36"/>
                  </a:lnTo>
                  <a:lnTo>
                    <a:pt x="717" y="51"/>
                  </a:lnTo>
                  <a:lnTo>
                    <a:pt x="757" y="65"/>
                  </a:lnTo>
                  <a:lnTo>
                    <a:pt x="791" y="80"/>
                  </a:lnTo>
                  <a:lnTo>
                    <a:pt x="822" y="98"/>
                  </a:lnTo>
                  <a:lnTo>
                    <a:pt x="846" y="118"/>
                  </a:lnTo>
                  <a:lnTo>
                    <a:pt x="864" y="143"/>
                  </a:lnTo>
                  <a:lnTo>
                    <a:pt x="877" y="174"/>
                  </a:lnTo>
                  <a:lnTo>
                    <a:pt x="886" y="209"/>
                  </a:lnTo>
                  <a:lnTo>
                    <a:pt x="888" y="254"/>
                  </a:lnTo>
                  <a:lnTo>
                    <a:pt x="884" y="305"/>
                  </a:lnTo>
                  <a:lnTo>
                    <a:pt x="875" y="392"/>
                  </a:lnTo>
                  <a:lnTo>
                    <a:pt x="875" y="472"/>
                  </a:lnTo>
                  <a:lnTo>
                    <a:pt x="882" y="543"/>
                  </a:lnTo>
                  <a:lnTo>
                    <a:pt x="893" y="607"/>
                  </a:lnTo>
                  <a:lnTo>
                    <a:pt x="908" y="661"/>
                  </a:lnTo>
                  <a:lnTo>
                    <a:pt x="924" y="705"/>
                  </a:lnTo>
                  <a:lnTo>
                    <a:pt x="942" y="736"/>
                  </a:lnTo>
                  <a:lnTo>
                    <a:pt x="951" y="754"/>
                  </a:lnTo>
                  <a:lnTo>
                    <a:pt x="949" y="770"/>
                  </a:lnTo>
                  <a:lnTo>
                    <a:pt x="937" y="783"/>
                  </a:lnTo>
                  <a:lnTo>
                    <a:pt x="924" y="792"/>
                  </a:lnTo>
                  <a:lnTo>
                    <a:pt x="906" y="801"/>
                  </a:lnTo>
                  <a:lnTo>
                    <a:pt x="888" y="810"/>
                  </a:lnTo>
                  <a:lnTo>
                    <a:pt x="871" y="816"/>
                  </a:lnTo>
                  <a:lnTo>
                    <a:pt x="855" y="823"/>
                  </a:lnTo>
                  <a:lnTo>
                    <a:pt x="846" y="830"/>
                  </a:lnTo>
                  <a:lnTo>
                    <a:pt x="839" y="843"/>
                  </a:lnTo>
                  <a:lnTo>
                    <a:pt x="837" y="863"/>
                  </a:lnTo>
                  <a:lnTo>
                    <a:pt x="835" y="885"/>
                  </a:lnTo>
                  <a:lnTo>
                    <a:pt x="833" y="908"/>
                  </a:lnTo>
                  <a:lnTo>
                    <a:pt x="826" y="946"/>
                  </a:lnTo>
                  <a:lnTo>
                    <a:pt x="813" y="981"/>
                  </a:lnTo>
                  <a:lnTo>
                    <a:pt x="806" y="997"/>
                  </a:lnTo>
                  <a:lnTo>
                    <a:pt x="795" y="1021"/>
                  </a:lnTo>
                  <a:lnTo>
                    <a:pt x="784" y="1046"/>
                  </a:lnTo>
                  <a:lnTo>
                    <a:pt x="775" y="1070"/>
                  </a:lnTo>
                  <a:lnTo>
                    <a:pt x="766" y="1092"/>
                  </a:lnTo>
                  <a:lnTo>
                    <a:pt x="759" y="1106"/>
                  </a:lnTo>
                  <a:lnTo>
                    <a:pt x="750" y="1117"/>
                  </a:lnTo>
                  <a:lnTo>
                    <a:pt x="730" y="1126"/>
                  </a:lnTo>
                  <a:lnTo>
                    <a:pt x="701" y="1132"/>
                  </a:lnTo>
                  <a:lnTo>
                    <a:pt x="664" y="1135"/>
                  </a:lnTo>
                  <a:lnTo>
                    <a:pt x="617" y="1132"/>
                  </a:lnTo>
                  <a:lnTo>
                    <a:pt x="561" y="1126"/>
                  </a:lnTo>
                  <a:lnTo>
                    <a:pt x="499" y="1112"/>
                  </a:lnTo>
                  <a:lnTo>
                    <a:pt x="425" y="1090"/>
                  </a:lnTo>
                  <a:lnTo>
                    <a:pt x="363" y="1068"/>
                  </a:lnTo>
                  <a:lnTo>
                    <a:pt x="307" y="1043"/>
                  </a:lnTo>
                  <a:lnTo>
                    <a:pt x="263" y="1014"/>
                  </a:lnTo>
                  <a:lnTo>
                    <a:pt x="227" y="981"/>
                  </a:lnTo>
                  <a:lnTo>
                    <a:pt x="198" y="941"/>
                  </a:lnTo>
                  <a:lnTo>
                    <a:pt x="174" y="894"/>
                  </a:lnTo>
                  <a:lnTo>
                    <a:pt x="156" y="837"/>
                  </a:lnTo>
                  <a:lnTo>
                    <a:pt x="140" y="765"/>
                  </a:lnTo>
                  <a:lnTo>
                    <a:pt x="129" y="683"/>
                  </a:lnTo>
                  <a:lnTo>
                    <a:pt x="125" y="681"/>
                  </a:lnTo>
                  <a:lnTo>
                    <a:pt x="112" y="674"/>
                  </a:lnTo>
                  <a:lnTo>
                    <a:pt x="94" y="665"/>
                  </a:lnTo>
                  <a:lnTo>
                    <a:pt x="71" y="650"/>
                  </a:lnTo>
                  <a:lnTo>
                    <a:pt x="51" y="630"/>
                  </a:lnTo>
                  <a:lnTo>
                    <a:pt x="31" y="605"/>
                  </a:lnTo>
                  <a:lnTo>
                    <a:pt x="11" y="561"/>
                  </a:lnTo>
                  <a:lnTo>
                    <a:pt x="0" y="521"/>
                  </a:lnTo>
                  <a:lnTo>
                    <a:pt x="0" y="483"/>
                  </a:lnTo>
                  <a:lnTo>
                    <a:pt x="7" y="452"/>
                  </a:lnTo>
                  <a:lnTo>
                    <a:pt x="20" y="425"/>
                  </a:lnTo>
                  <a:lnTo>
                    <a:pt x="36" y="405"/>
                  </a:lnTo>
                  <a:lnTo>
                    <a:pt x="40" y="392"/>
                  </a:lnTo>
                  <a:lnTo>
                    <a:pt x="43" y="369"/>
                  </a:lnTo>
                  <a:lnTo>
                    <a:pt x="43" y="340"/>
                  </a:lnTo>
                  <a:lnTo>
                    <a:pt x="38" y="309"/>
                  </a:lnTo>
                  <a:lnTo>
                    <a:pt x="36" y="272"/>
                  </a:lnTo>
                  <a:lnTo>
                    <a:pt x="31" y="234"/>
                  </a:lnTo>
                  <a:lnTo>
                    <a:pt x="29" y="198"/>
                  </a:lnTo>
                  <a:lnTo>
                    <a:pt x="29" y="163"/>
                  </a:lnTo>
                  <a:lnTo>
                    <a:pt x="34" y="131"/>
                  </a:lnTo>
                  <a:lnTo>
                    <a:pt x="43" y="107"/>
                  </a:lnTo>
                  <a:lnTo>
                    <a:pt x="58" y="89"/>
                  </a:lnTo>
                  <a:lnTo>
                    <a:pt x="85" y="74"/>
                  </a:lnTo>
                  <a:lnTo>
                    <a:pt x="123" y="56"/>
                  </a:lnTo>
                  <a:lnTo>
                    <a:pt x="174" y="40"/>
                  </a:lnTo>
                  <a:lnTo>
                    <a:pt x="232" y="27"/>
                  </a:lnTo>
                  <a:lnTo>
                    <a:pt x="296" y="14"/>
                  </a:lnTo>
                  <a:lnTo>
                    <a:pt x="363" y="5"/>
                  </a:lnTo>
                  <a:lnTo>
                    <a:pt x="432"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3" name="Freeform 15">
              <a:extLst>
                <a:ext uri="{FF2B5EF4-FFF2-40B4-BE49-F238E27FC236}">
                  <a16:creationId xmlns:a16="http://schemas.microsoft.com/office/drawing/2014/main" id="{735F850E-B94F-45D8-B19B-378BB59AD7D9}"/>
                </a:ext>
              </a:extLst>
            </p:cNvPr>
            <p:cNvSpPr>
              <a:spLocks/>
            </p:cNvSpPr>
            <p:nvPr/>
          </p:nvSpPr>
          <p:spPr bwMode="auto">
            <a:xfrm>
              <a:off x="6816725" y="3794125"/>
              <a:ext cx="3933825" cy="4445000"/>
            </a:xfrm>
            <a:custGeom>
              <a:avLst/>
              <a:gdLst>
                <a:gd name="T0" fmla="*/ 445 w 2478"/>
                <a:gd name="T1" fmla="*/ 6 h 2800"/>
                <a:gd name="T2" fmla="*/ 568 w 2478"/>
                <a:gd name="T3" fmla="*/ 33 h 2800"/>
                <a:gd name="T4" fmla="*/ 694 w 2478"/>
                <a:gd name="T5" fmla="*/ 78 h 2800"/>
                <a:gd name="T6" fmla="*/ 819 w 2478"/>
                <a:gd name="T7" fmla="*/ 131 h 2800"/>
                <a:gd name="T8" fmla="*/ 937 w 2478"/>
                <a:gd name="T9" fmla="*/ 193 h 2800"/>
                <a:gd name="T10" fmla="*/ 1046 w 2478"/>
                <a:gd name="T11" fmla="*/ 253 h 2800"/>
                <a:gd name="T12" fmla="*/ 1137 w 2478"/>
                <a:gd name="T13" fmla="*/ 311 h 2800"/>
                <a:gd name="T14" fmla="*/ 1209 w 2478"/>
                <a:gd name="T15" fmla="*/ 358 h 2800"/>
                <a:gd name="T16" fmla="*/ 1255 w 2478"/>
                <a:gd name="T17" fmla="*/ 389 h 2800"/>
                <a:gd name="T18" fmla="*/ 1271 w 2478"/>
                <a:gd name="T19" fmla="*/ 402 h 2800"/>
                <a:gd name="T20" fmla="*/ 1420 w 2478"/>
                <a:gd name="T21" fmla="*/ 525 h 2800"/>
                <a:gd name="T22" fmla="*/ 1585 w 2478"/>
                <a:gd name="T23" fmla="*/ 645 h 2800"/>
                <a:gd name="T24" fmla="*/ 1761 w 2478"/>
                <a:gd name="T25" fmla="*/ 763 h 2800"/>
                <a:gd name="T26" fmla="*/ 1934 w 2478"/>
                <a:gd name="T27" fmla="*/ 874 h 2800"/>
                <a:gd name="T28" fmla="*/ 2101 w 2478"/>
                <a:gd name="T29" fmla="*/ 983 h 2800"/>
                <a:gd name="T30" fmla="*/ 2246 w 2478"/>
                <a:gd name="T31" fmla="*/ 1085 h 2800"/>
                <a:gd name="T32" fmla="*/ 2364 w 2478"/>
                <a:gd name="T33" fmla="*/ 1179 h 2800"/>
                <a:gd name="T34" fmla="*/ 2444 w 2478"/>
                <a:gd name="T35" fmla="*/ 1268 h 2800"/>
                <a:gd name="T36" fmla="*/ 2478 w 2478"/>
                <a:gd name="T37" fmla="*/ 1345 h 2800"/>
                <a:gd name="T38" fmla="*/ 2464 w 2478"/>
                <a:gd name="T39" fmla="*/ 1403 h 2800"/>
                <a:gd name="T40" fmla="*/ 2426 w 2478"/>
                <a:gd name="T41" fmla="*/ 1488 h 2800"/>
                <a:gd name="T42" fmla="*/ 2362 w 2478"/>
                <a:gd name="T43" fmla="*/ 1590 h 2800"/>
                <a:gd name="T44" fmla="*/ 2279 w 2478"/>
                <a:gd name="T45" fmla="*/ 1710 h 2800"/>
                <a:gd name="T46" fmla="*/ 2184 w 2478"/>
                <a:gd name="T47" fmla="*/ 1841 h 2800"/>
                <a:gd name="T48" fmla="*/ 2077 w 2478"/>
                <a:gd name="T49" fmla="*/ 1979 h 2800"/>
                <a:gd name="T50" fmla="*/ 1963 w 2478"/>
                <a:gd name="T51" fmla="*/ 2119 h 2800"/>
                <a:gd name="T52" fmla="*/ 1850 w 2478"/>
                <a:gd name="T53" fmla="*/ 2257 h 2800"/>
                <a:gd name="T54" fmla="*/ 1739 w 2478"/>
                <a:gd name="T55" fmla="*/ 2391 h 2800"/>
                <a:gd name="T56" fmla="*/ 1636 w 2478"/>
                <a:gd name="T57" fmla="*/ 2511 h 2800"/>
                <a:gd name="T58" fmla="*/ 1545 w 2478"/>
                <a:gd name="T59" fmla="*/ 2615 h 2800"/>
                <a:gd name="T60" fmla="*/ 1469 w 2478"/>
                <a:gd name="T61" fmla="*/ 2702 h 2800"/>
                <a:gd name="T62" fmla="*/ 1416 w 2478"/>
                <a:gd name="T63" fmla="*/ 2764 h 2800"/>
                <a:gd name="T64" fmla="*/ 1385 w 2478"/>
                <a:gd name="T65" fmla="*/ 2796 h 2800"/>
                <a:gd name="T66" fmla="*/ 1291 w 2478"/>
                <a:gd name="T67" fmla="*/ 2767 h 2800"/>
                <a:gd name="T68" fmla="*/ 1151 w 2478"/>
                <a:gd name="T69" fmla="*/ 2696 h 2800"/>
                <a:gd name="T70" fmla="*/ 1057 w 2478"/>
                <a:gd name="T71" fmla="*/ 2627 h 2800"/>
                <a:gd name="T72" fmla="*/ 1004 w 2478"/>
                <a:gd name="T73" fmla="*/ 2567 h 2800"/>
                <a:gd name="T74" fmla="*/ 977 w 2478"/>
                <a:gd name="T75" fmla="*/ 2520 h 2800"/>
                <a:gd name="T76" fmla="*/ 968 w 2478"/>
                <a:gd name="T77" fmla="*/ 2493 h 2800"/>
                <a:gd name="T78" fmla="*/ 1567 w 2478"/>
                <a:gd name="T79" fmla="*/ 1521 h 2800"/>
                <a:gd name="T80" fmla="*/ 1543 w 2478"/>
                <a:gd name="T81" fmla="*/ 1514 h 2800"/>
                <a:gd name="T82" fmla="*/ 1471 w 2478"/>
                <a:gd name="T83" fmla="*/ 1494 h 2800"/>
                <a:gd name="T84" fmla="*/ 1358 w 2478"/>
                <a:gd name="T85" fmla="*/ 1461 h 2800"/>
                <a:gd name="T86" fmla="*/ 1204 w 2478"/>
                <a:gd name="T87" fmla="*/ 1414 h 2800"/>
                <a:gd name="T88" fmla="*/ 1017 w 2478"/>
                <a:gd name="T89" fmla="*/ 1352 h 2800"/>
                <a:gd name="T90" fmla="*/ 799 w 2478"/>
                <a:gd name="T91" fmla="*/ 1279 h 2800"/>
                <a:gd name="T92" fmla="*/ 552 w 2478"/>
                <a:gd name="T93" fmla="*/ 1192 h 2800"/>
                <a:gd name="T94" fmla="*/ 338 w 2478"/>
                <a:gd name="T95" fmla="*/ 1107 h 2800"/>
                <a:gd name="T96" fmla="*/ 205 w 2478"/>
                <a:gd name="T97" fmla="*/ 1023 h 2800"/>
                <a:gd name="T98" fmla="*/ 111 w 2478"/>
                <a:gd name="T99" fmla="*/ 923 h 2800"/>
                <a:gd name="T100" fmla="*/ 49 w 2478"/>
                <a:gd name="T101" fmla="*/ 814 h 2800"/>
                <a:gd name="T102" fmla="*/ 13 w 2478"/>
                <a:gd name="T103" fmla="*/ 700 h 2800"/>
                <a:gd name="T104" fmla="*/ 0 w 2478"/>
                <a:gd name="T105" fmla="*/ 587 h 2800"/>
                <a:gd name="T106" fmla="*/ 4 w 2478"/>
                <a:gd name="T107" fmla="*/ 478 h 2800"/>
                <a:gd name="T108" fmla="*/ 18 w 2478"/>
                <a:gd name="T109" fmla="*/ 378 h 2800"/>
                <a:gd name="T110" fmla="*/ 40 w 2478"/>
                <a:gd name="T111" fmla="*/ 291 h 2800"/>
                <a:gd name="T112" fmla="*/ 60 w 2478"/>
                <a:gd name="T113" fmla="*/ 224 h 2800"/>
                <a:gd name="T114" fmla="*/ 78 w 2478"/>
                <a:gd name="T115" fmla="*/ 182 h 2800"/>
                <a:gd name="T116" fmla="*/ 84 w 2478"/>
                <a:gd name="T117" fmla="*/ 166 h 2800"/>
                <a:gd name="T118" fmla="*/ 145 w 2478"/>
                <a:gd name="T119" fmla="*/ 75 h 2800"/>
                <a:gd name="T120" fmla="*/ 229 w 2478"/>
                <a:gd name="T121" fmla="*/ 22 h 2800"/>
                <a:gd name="T122" fmla="*/ 332 w 2478"/>
                <a:gd name="T12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8" h="2800">
                  <a:moveTo>
                    <a:pt x="387" y="0"/>
                  </a:moveTo>
                  <a:lnTo>
                    <a:pt x="445" y="6"/>
                  </a:lnTo>
                  <a:lnTo>
                    <a:pt x="505" y="17"/>
                  </a:lnTo>
                  <a:lnTo>
                    <a:pt x="568" y="33"/>
                  </a:lnTo>
                  <a:lnTo>
                    <a:pt x="630" y="53"/>
                  </a:lnTo>
                  <a:lnTo>
                    <a:pt x="694" y="78"/>
                  </a:lnTo>
                  <a:lnTo>
                    <a:pt x="757" y="104"/>
                  </a:lnTo>
                  <a:lnTo>
                    <a:pt x="819" y="131"/>
                  </a:lnTo>
                  <a:lnTo>
                    <a:pt x="879" y="162"/>
                  </a:lnTo>
                  <a:lnTo>
                    <a:pt x="937" y="193"/>
                  </a:lnTo>
                  <a:lnTo>
                    <a:pt x="993" y="224"/>
                  </a:lnTo>
                  <a:lnTo>
                    <a:pt x="1046" y="253"/>
                  </a:lnTo>
                  <a:lnTo>
                    <a:pt x="1093" y="282"/>
                  </a:lnTo>
                  <a:lnTo>
                    <a:pt x="1137" y="311"/>
                  </a:lnTo>
                  <a:lnTo>
                    <a:pt x="1175" y="336"/>
                  </a:lnTo>
                  <a:lnTo>
                    <a:pt x="1209" y="358"/>
                  </a:lnTo>
                  <a:lnTo>
                    <a:pt x="1235" y="376"/>
                  </a:lnTo>
                  <a:lnTo>
                    <a:pt x="1255" y="389"/>
                  </a:lnTo>
                  <a:lnTo>
                    <a:pt x="1269" y="398"/>
                  </a:lnTo>
                  <a:lnTo>
                    <a:pt x="1271" y="402"/>
                  </a:lnTo>
                  <a:lnTo>
                    <a:pt x="1342" y="462"/>
                  </a:lnTo>
                  <a:lnTo>
                    <a:pt x="1420" y="525"/>
                  </a:lnTo>
                  <a:lnTo>
                    <a:pt x="1500" y="585"/>
                  </a:lnTo>
                  <a:lnTo>
                    <a:pt x="1585" y="645"/>
                  </a:lnTo>
                  <a:lnTo>
                    <a:pt x="1672" y="703"/>
                  </a:lnTo>
                  <a:lnTo>
                    <a:pt x="1761" y="763"/>
                  </a:lnTo>
                  <a:lnTo>
                    <a:pt x="1848" y="818"/>
                  </a:lnTo>
                  <a:lnTo>
                    <a:pt x="1934" y="874"/>
                  </a:lnTo>
                  <a:lnTo>
                    <a:pt x="2019" y="929"/>
                  </a:lnTo>
                  <a:lnTo>
                    <a:pt x="2101" y="983"/>
                  </a:lnTo>
                  <a:lnTo>
                    <a:pt x="2177" y="1034"/>
                  </a:lnTo>
                  <a:lnTo>
                    <a:pt x="2246" y="1085"/>
                  </a:lnTo>
                  <a:lnTo>
                    <a:pt x="2311" y="1134"/>
                  </a:lnTo>
                  <a:lnTo>
                    <a:pt x="2364" y="1179"/>
                  </a:lnTo>
                  <a:lnTo>
                    <a:pt x="2411" y="1223"/>
                  </a:lnTo>
                  <a:lnTo>
                    <a:pt x="2444" y="1268"/>
                  </a:lnTo>
                  <a:lnTo>
                    <a:pt x="2466" y="1308"/>
                  </a:lnTo>
                  <a:lnTo>
                    <a:pt x="2478" y="1345"/>
                  </a:lnTo>
                  <a:lnTo>
                    <a:pt x="2475" y="1370"/>
                  </a:lnTo>
                  <a:lnTo>
                    <a:pt x="2464" y="1403"/>
                  </a:lnTo>
                  <a:lnTo>
                    <a:pt x="2449" y="1443"/>
                  </a:lnTo>
                  <a:lnTo>
                    <a:pt x="2426" y="1488"/>
                  </a:lnTo>
                  <a:lnTo>
                    <a:pt x="2397" y="1537"/>
                  </a:lnTo>
                  <a:lnTo>
                    <a:pt x="2362" y="1590"/>
                  </a:lnTo>
                  <a:lnTo>
                    <a:pt x="2324" y="1650"/>
                  </a:lnTo>
                  <a:lnTo>
                    <a:pt x="2279" y="1710"/>
                  </a:lnTo>
                  <a:lnTo>
                    <a:pt x="2233" y="1775"/>
                  </a:lnTo>
                  <a:lnTo>
                    <a:pt x="2184" y="1841"/>
                  </a:lnTo>
                  <a:lnTo>
                    <a:pt x="2130" y="1910"/>
                  </a:lnTo>
                  <a:lnTo>
                    <a:pt x="2077" y="1979"/>
                  </a:lnTo>
                  <a:lnTo>
                    <a:pt x="2021" y="2050"/>
                  </a:lnTo>
                  <a:lnTo>
                    <a:pt x="1963" y="2119"/>
                  </a:lnTo>
                  <a:lnTo>
                    <a:pt x="1908" y="2188"/>
                  </a:lnTo>
                  <a:lnTo>
                    <a:pt x="1850" y="2257"/>
                  </a:lnTo>
                  <a:lnTo>
                    <a:pt x="1794" y="2324"/>
                  </a:lnTo>
                  <a:lnTo>
                    <a:pt x="1739" y="2391"/>
                  </a:lnTo>
                  <a:lnTo>
                    <a:pt x="1687" y="2451"/>
                  </a:lnTo>
                  <a:lnTo>
                    <a:pt x="1636" y="2511"/>
                  </a:lnTo>
                  <a:lnTo>
                    <a:pt x="1589" y="2567"/>
                  </a:lnTo>
                  <a:lnTo>
                    <a:pt x="1545" y="2615"/>
                  </a:lnTo>
                  <a:lnTo>
                    <a:pt x="1505" y="2662"/>
                  </a:lnTo>
                  <a:lnTo>
                    <a:pt x="1469" y="2702"/>
                  </a:lnTo>
                  <a:lnTo>
                    <a:pt x="1440" y="2736"/>
                  </a:lnTo>
                  <a:lnTo>
                    <a:pt x="1416" y="2764"/>
                  </a:lnTo>
                  <a:lnTo>
                    <a:pt x="1396" y="2784"/>
                  </a:lnTo>
                  <a:lnTo>
                    <a:pt x="1385" y="2796"/>
                  </a:lnTo>
                  <a:lnTo>
                    <a:pt x="1382" y="2800"/>
                  </a:lnTo>
                  <a:lnTo>
                    <a:pt x="1291" y="2767"/>
                  </a:lnTo>
                  <a:lnTo>
                    <a:pt x="1213" y="2731"/>
                  </a:lnTo>
                  <a:lnTo>
                    <a:pt x="1151" y="2696"/>
                  </a:lnTo>
                  <a:lnTo>
                    <a:pt x="1100" y="2660"/>
                  </a:lnTo>
                  <a:lnTo>
                    <a:pt x="1057" y="2627"/>
                  </a:lnTo>
                  <a:lnTo>
                    <a:pt x="1026" y="2595"/>
                  </a:lnTo>
                  <a:lnTo>
                    <a:pt x="1004" y="2567"/>
                  </a:lnTo>
                  <a:lnTo>
                    <a:pt x="988" y="2540"/>
                  </a:lnTo>
                  <a:lnTo>
                    <a:pt x="977" y="2520"/>
                  </a:lnTo>
                  <a:lnTo>
                    <a:pt x="973" y="2502"/>
                  </a:lnTo>
                  <a:lnTo>
                    <a:pt x="968" y="2493"/>
                  </a:lnTo>
                  <a:lnTo>
                    <a:pt x="968" y="2489"/>
                  </a:lnTo>
                  <a:lnTo>
                    <a:pt x="1567" y="1521"/>
                  </a:lnTo>
                  <a:lnTo>
                    <a:pt x="1560" y="1519"/>
                  </a:lnTo>
                  <a:lnTo>
                    <a:pt x="1543" y="1514"/>
                  </a:lnTo>
                  <a:lnTo>
                    <a:pt x="1514" y="1506"/>
                  </a:lnTo>
                  <a:lnTo>
                    <a:pt x="1471" y="1494"/>
                  </a:lnTo>
                  <a:lnTo>
                    <a:pt x="1420" y="1479"/>
                  </a:lnTo>
                  <a:lnTo>
                    <a:pt x="1358" y="1461"/>
                  </a:lnTo>
                  <a:lnTo>
                    <a:pt x="1287" y="1439"/>
                  </a:lnTo>
                  <a:lnTo>
                    <a:pt x="1204" y="1414"/>
                  </a:lnTo>
                  <a:lnTo>
                    <a:pt x="1115" y="1385"/>
                  </a:lnTo>
                  <a:lnTo>
                    <a:pt x="1017" y="1352"/>
                  </a:lnTo>
                  <a:lnTo>
                    <a:pt x="913" y="1316"/>
                  </a:lnTo>
                  <a:lnTo>
                    <a:pt x="799" y="1279"/>
                  </a:lnTo>
                  <a:lnTo>
                    <a:pt x="679" y="1236"/>
                  </a:lnTo>
                  <a:lnTo>
                    <a:pt x="552" y="1192"/>
                  </a:lnTo>
                  <a:lnTo>
                    <a:pt x="421" y="1143"/>
                  </a:lnTo>
                  <a:lnTo>
                    <a:pt x="338" y="1107"/>
                  </a:lnTo>
                  <a:lnTo>
                    <a:pt x="267" y="1067"/>
                  </a:lnTo>
                  <a:lnTo>
                    <a:pt x="205" y="1023"/>
                  </a:lnTo>
                  <a:lnTo>
                    <a:pt x="153" y="974"/>
                  </a:lnTo>
                  <a:lnTo>
                    <a:pt x="111" y="923"/>
                  </a:lnTo>
                  <a:lnTo>
                    <a:pt x="76" y="869"/>
                  </a:lnTo>
                  <a:lnTo>
                    <a:pt x="49" y="814"/>
                  </a:lnTo>
                  <a:lnTo>
                    <a:pt x="29" y="758"/>
                  </a:lnTo>
                  <a:lnTo>
                    <a:pt x="13" y="700"/>
                  </a:lnTo>
                  <a:lnTo>
                    <a:pt x="4" y="642"/>
                  </a:lnTo>
                  <a:lnTo>
                    <a:pt x="0" y="587"/>
                  </a:lnTo>
                  <a:lnTo>
                    <a:pt x="0" y="531"/>
                  </a:lnTo>
                  <a:lnTo>
                    <a:pt x="4" y="478"/>
                  </a:lnTo>
                  <a:lnTo>
                    <a:pt x="9" y="427"/>
                  </a:lnTo>
                  <a:lnTo>
                    <a:pt x="18" y="378"/>
                  </a:lnTo>
                  <a:lnTo>
                    <a:pt x="29" y="333"/>
                  </a:lnTo>
                  <a:lnTo>
                    <a:pt x="40" y="291"/>
                  </a:lnTo>
                  <a:lnTo>
                    <a:pt x="49" y="255"/>
                  </a:lnTo>
                  <a:lnTo>
                    <a:pt x="60" y="224"/>
                  </a:lnTo>
                  <a:lnTo>
                    <a:pt x="69" y="200"/>
                  </a:lnTo>
                  <a:lnTo>
                    <a:pt x="78" y="182"/>
                  </a:lnTo>
                  <a:lnTo>
                    <a:pt x="82" y="169"/>
                  </a:lnTo>
                  <a:lnTo>
                    <a:pt x="84" y="166"/>
                  </a:lnTo>
                  <a:lnTo>
                    <a:pt x="111" y="115"/>
                  </a:lnTo>
                  <a:lnTo>
                    <a:pt x="145" y="75"/>
                  </a:lnTo>
                  <a:lnTo>
                    <a:pt x="185" y="44"/>
                  </a:lnTo>
                  <a:lnTo>
                    <a:pt x="229" y="22"/>
                  </a:lnTo>
                  <a:lnTo>
                    <a:pt x="278" y="9"/>
                  </a:lnTo>
                  <a:lnTo>
                    <a:pt x="332" y="0"/>
                  </a:lnTo>
                  <a:lnTo>
                    <a:pt x="38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4" name="Freeform 16">
              <a:extLst>
                <a:ext uri="{FF2B5EF4-FFF2-40B4-BE49-F238E27FC236}">
                  <a16:creationId xmlns:a16="http://schemas.microsoft.com/office/drawing/2014/main" id="{62D3EF2A-D53D-41E8-89C6-405702119FFA}"/>
                </a:ext>
              </a:extLst>
            </p:cNvPr>
            <p:cNvSpPr>
              <a:spLocks/>
            </p:cNvSpPr>
            <p:nvPr/>
          </p:nvSpPr>
          <p:spPr bwMode="auto">
            <a:xfrm>
              <a:off x="8901113" y="1668463"/>
              <a:ext cx="411163" cy="1747838"/>
            </a:xfrm>
            <a:custGeom>
              <a:avLst/>
              <a:gdLst>
                <a:gd name="T0" fmla="*/ 132 w 259"/>
                <a:gd name="T1" fmla="*/ 0 h 1101"/>
                <a:gd name="T2" fmla="*/ 259 w 259"/>
                <a:gd name="T3" fmla="*/ 707 h 1101"/>
                <a:gd name="T4" fmla="*/ 96 w 259"/>
                <a:gd name="T5" fmla="*/ 1101 h 1101"/>
                <a:gd name="T6" fmla="*/ 0 w 259"/>
                <a:gd name="T7" fmla="*/ 723 h 1101"/>
                <a:gd name="T8" fmla="*/ 63 w 259"/>
                <a:gd name="T9" fmla="*/ 11 h 1101"/>
                <a:gd name="T10" fmla="*/ 132 w 259"/>
                <a:gd name="T11" fmla="*/ 0 h 1101"/>
              </a:gdLst>
              <a:ahLst/>
              <a:cxnLst>
                <a:cxn ang="0">
                  <a:pos x="T0" y="T1"/>
                </a:cxn>
                <a:cxn ang="0">
                  <a:pos x="T2" y="T3"/>
                </a:cxn>
                <a:cxn ang="0">
                  <a:pos x="T4" y="T5"/>
                </a:cxn>
                <a:cxn ang="0">
                  <a:pos x="T6" y="T7"/>
                </a:cxn>
                <a:cxn ang="0">
                  <a:pos x="T8" y="T9"/>
                </a:cxn>
                <a:cxn ang="0">
                  <a:pos x="T10" y="T11"/>
                </a:cxn>
              </a:cxnLst>
              <a:rect l="0" t="0" r="r" b="b"/>
              <a:pathLst>
                <a:path w="259" h="1101">
                  <a:moveTo>
                    <a:pt x="132" y="0"/>
                  </a:moveTo>
                  <a:lnTo>
                    <a:pt x="259" y="707"/>
                  </a:lnTo>
                  <a:lnTo>
                    <a:pt x="96" y="1101"/>
                  </a:lnTo>
                  <a:lnTo>
                    <a:pt x="0" y="723"/>
                  </a:lnTo>
                  <a:lnTo>
                    <a:pt x="63" y="11"/>
                  </a:lnTo>
                  <a:lnTo>
                    <a:pt x="13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5" name="Freeform 17">
              <a:extLst>
                <a:ext uri="{FF2B5EF4-FFF2-40B4-BE49-F238E27FC236}">
                  <a16:creationId xmlns:a16="http://schemas.microsoft.com/office/drawing/2014/main" id="{7638534C-FFE5-4DF9-AC99-DA9D135BC77B}"/>
                </a:ext>
              </a:extLst>
            </p:cNvPr>
            <p:cNvSpPr>
              <a:spLocks/>
            </p:cNvSpPr>
            <p:nvPr/>
          </p:nvSpPr>
          <p:spPr bwMode="auto">
            <a:xfrm>
              <a:off x="8162925" y="-881063"/>
              <a:ext cx="1820863" cy="1779588"/>
            </a:xfrm>
            <a:custGeom>
              <a:avLst/>
              <a:gdLst>
                <a:gd name="T0" fmla="*/ 474 w 1147"/>
                <a:gd name="T1" fmla="*/ 9 h 1121"/>
                <a:gd name="T2" fmla="*/ 594 w 1147"/>
                <a:gd name="T3" fmla="*/ 35 h 1121"/>
                <a:gd name="T4" fmla="*/ 726 w 1147"/>
                <a:gd name="T5" fmla="*/ 58 h 1121"/>
                <a:gd name="T6" fmla="*/ 857 w 1147"/>
                <a:gd name="T7" fmla="*/ 75 h 1121"/>
                <a:gd name="T8" fmla="*/ 975 w 1147"/>
                <a:gd name="T9" fmla="*/ 86 h 1121"/>
                <a:gd name="T10" fmla="*/ 1066 w 1147"/>
                <a:gd name="T11" fmla="*/ 95 h 1121"/>
                <a:gd name="T12" fmla="*/ 1120 w 1147"/>
                <a:gd name="T13" fmla="*/ 98 h 1121"/>
                <a:gd name="T14" fmla="*/ 1142 w 1147"/>
                <a:gd name="T15" fmla="*/ 151 h 1121"/>
                <a:gd name="T16" fmla="*/ 1142 w 1147"/>
                <a:gd name="T17" fmla="*/ 238 h 1121"/>
                <a:gd name="T18" fmla="*/ 1118 w 1147"/>
                <a:gd name="T19" fmla="*/ 307 h 1121"/>
                <a:gd name="T20" fmla="*/ 1078 w 1147"/>
                <a:gd name="T21" fmla="*/ 358 h 1121"/>
                <a:gd name="T22" fmla="*/ 1037 w 1147"/>
                <a:gd name="T23" fmla="*/ 391 h 1121"/>
                <a:gd name="T24" fmla="*/ 1013 w 1147"/>
                <a:gd name="T25" fmla="*/ 409 h 1121"/>
                <a:gd name="T26" fmla="*/ 986 w 1147"/>
                <a:gd name="T27" fmla="*/ 416 h 1121"/>
                <a:gd name="T28" fmla="*/ 908 w 1147"/>
                <a:gd name="T29" fmla="*/ 413 h 1121"/>
                <a:gd name="T30" fmla="*/ 799 w 1147"/>
                <a:gd name="T31" fmla="*/ 400 h 1121"/>
                <a:gd name="T32" fmla="*/ 668 w 1147"/>
                <a:gd name="T33" fmla="*/ 378 h 1121"/>
                <a:gd name="T34" fmla="*/ 581 w 1147"/>
                <a:gd name="T35" fmla="*/ 367 h 1121"/>
                <a:gd name="T36" fmla="*/ 519 w 1147"/>
                <a:gd name="T37" fmla="*/ 378 h 1121"/>
                <a:gd name="T38" fmla="*/ 474 w 1147"/>
                <a:gd name="T39" fmla="*/ 407 h 1121"/>
                <a:gd name="T40" fmla="*/ 432 w 1147"/>
                <a:gd name="T41" fmla="*/ 449 h 1121"/>
                <a:gd name="T42" fmla="*/ 376 w 1147"/>
                <a:gd name="T43" fmla="*/ 505 h 1121"/>
                <a:gd name="T44" fmla="*/ 327 w 1147"/>
                <a:gd name="T45" fmla="*/ 569 h 1121"/>
                <a:gd name="T46" fmla="*/ 294 w 1147"/>
                <a:gd name="T47" fmla="*/ 618 h 1121"/>
                <a:gd name="T48" fmla="*/ 283 w 1147"/>
                <a:gd name="T49" fmla="*/ 638 h 1121"/>
                <a:gd name="T50" fmla="*/ 281 w 1147"/>
                <a:gd name="T51" fmla="*/ 625 h 1121"/>
                <a:gd name="T52" fmla="*/ 263 w 1147"/>
                <a:gd name="T53" fmla="*/ 594 h 1121"/>
                <a:gd name="T54" fmla="*/ 216 w 1147"/>
                <a:gd name="T55" fmla="*/ 560 h 1121"/>
                <a:gd name="T56" fmla="*/ 169 w 1147"/>
                <a:gd name="T57" fmla="*/ 551 h 1121"/>
                <a:gd name="T58" fmla="*/ 143 w 1147"/>
                <a:gd name="T59" fmla="*/ 576 h 1121"/>
                <a:gd name="T60" fmla="*/ 125 w 1147"/>
                <a:gd name="T61" fmla="*/ 625 h 1121"/>
                <a:gd name="T62" fmla="*/ 116 w 1147"/>
                <a:gd name="T63" fmla="*/ 680 h 1121"/>
                <a:gd name="T64" fmla="*/ 136 w 1147"/>
                <a:gd name="T65" fmla="*/ 738 h 1121"/>
                <a:gd name="T66" fmla="*/ 169 w 1147"/>
                <a:gd name="T67" fmla="*/ 794 h 1121"/>
                <a:gd name="T68" fmla="*/ 203 w 1147"/>
                <a:gd name="T69" fmla="*/ 836 h 1121"/>
                <a:gd name="T70" fmla="*/ 216 w 1147"/>
                <a:gd name="T71" fmla="*/ 852 h 1121"/>
                <a:gd name="T72" fmla="*/ 165 w 1147"/>
                <a:gd name="T73" fmla="*/ 1114 h 1121"/>
                <a:gd name="T74" fmla="*/ 151 w 1147"/>
                <a:gd name="T75" fmla="*/ 1074 h 1121"/>
                <a:gd name="T76" fmla="*/ 131 w 1147"/>
                <a:gd name="T77" fmla="*/ 1003 h 1121"/>
                <a:gd name="T78" fmla="*/ 102 w 1147"/>
                <a:gd name="T79" fmla="*/ 909 h 1121"/>
                <a:gd name="T80" fmla="*/ 69 w 1147"/>
                <a:gd name="T81" fmla="*/ 800 h 1121"/>
                <a:gd name="T82" fmla="*/ 42 w 1147"/>
                <a:gd name="T83" fmla="*/ 718 h 1121"/>
                <a:gd name="T84" fmla="*/ 22 w 1147"/>
                <a:gd name="T85" fmla="*/ 660 h 1121"/>
                <a:gd name="T86" fmla="*/ 7 w 1147"/>
                <a:gd name="T87" fmla="*/ 605 h 1121"/>
                <a:gd name="T88" fmla="*/ 0 w 1147"/>
                <a:gd name="T89" fmla="*/ 534 h 1121"/>
                <a:gd name="T90" fmla="*/ 2 w 1147"/>
                <a:gd name="T91" fmla="*/ 425 h 1121"/>
                <a:gd name="T92" fmla="*/ 29 w 1147"/>
                <a:gd name="T93" fmla="*/ 302 h 1121"/>
                <a:gd name="T94" fmla="*/ 89 w 1147"/>
                <a:gd name="T95" fmla="*/ 184 h 1121"/>
                <a:gd name="T96" fmla="*/ 178 w 1147"/>
                <a:gd name="T97" fmla="*/ 86 h 1121"/>
                <a:gd name="T98" fmla="*/ 287 w 1147"/>
                <a:gd name="T99" fmla="*/ 22 h 1121"/>
                <a:gd name="T100" fmla="*/ 410 w 1147"/>
                <a:gd name="T101"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121">
                  <a:moveTo>
                    <a:pt x="410" y="0"/>
                  </a:moveTo>
                  <a:lnTo>
                    <a:pt x="474" y="9"/>
                  </a:lnTo>
                  <a:lnTo>
                    <a:pt x="532" y="24"/>
                  </a:lnTo>
                  <a:lnTo>
                    <a:pt x="594" y="35"/>
                  </a:lnTo>
                  <a:lnTo>
                    <a:pt x="659" y="49"/>
                  </a:lnTo>
                  <a:lnTo>
                    <a:pt x="726" y="58"/>
                  </a:lnTo>
                  <a:lnTo>
                    <a:pt x="793" y="66"/>
                  </a:lnTo>
                  <a:lnTo>
                    <a:pt x="857" y="75"/>
                  </a:lnTo>
                  <a:lnTo>
                    <a:pt x="919" y="82"/>
                  </a:lnTo>
                  <a:lnTo>
                    <a:pt x="975" y="86"/>
                  </a:lnTo>
                  <a:lnTo>
                    <a:pt x="1026" y="91"/>
                  </a:lnTo>
                  <a:lnTo>
                    <a:pt x="1066" y="95"/>
                  </a:lnTo>
                  <a:lnTo>
                    <a:pt x="1100" y="98"/>
                  </a:lnTo>
                  <a:lnTo>
                    <a:pt x="1120" y="98"/>
                  </a:lnTo>
                  <a:lnTo>
                    <a:pt x="1126" y="100"/>
                  </a:lnTo>
                  <a:lnTo>
                    <a:pt x="1142" y="151"/>
                  </a:lnTo>
                  <a:lnTo>
                    <a:pt x="1147" y="195"/>
                  </a:lnTo>
                  <a:lnTo>
                    <a:pt x="1142" y="238"/>
                  </a:lnTo>
                  <a:lnTo>
                    <a:pt x="1131" y="275"/>
                  </a:lnTo>
                  <a:lnTo>
                    <a:pt x="1118" y="307"/>
                  </a:lnTo>
                  <a:lnTo>
                    <a:pt x="1098" y="336"/>
                  </a:lnTo>
                  <a:lnTo>
                    <a:pt x="1078" y="358"/>
                  </a:lnTo>
                  <a:lnTo>
                    <a:pt x="1057" y="378"/>
                  </a:lnTo>
                  <a:lnTo>
                    <a:pt x="1037" y="391"/>
                  </a:lnTo>
                  <a:lnTo>
                    <a:pt x="1022" y="402"/>
                  </a:lnTo>
                  <a:lnTo>
                    <a:pt x="1013" y="409"/>
                  </a:lnTo>
                  <a:lnTo>
                    <a:pt x="1008" y="411"/>
                  </a:lnTo>
                  <a:lnTo>
                    <a:pt x="986" y="416"/>
                  </a:lnTo>
                  <a:lnTo>
                    <a:pt x="953" y="416"/>
                  </a:lnTo>
                  <a:lnTo>
                    <a:pt x="908" y="413"/>
                  </a:lnTo>
                  <a:lnTo>
                    <a:pt x="857" y="409"/>
                  </a:lnTo>
                  <a:lnTo>
                    <a:pt x="799" y="400"/>
                  </a:lnTo>
                  <a:lnTo>
                    <a:pt x="735" y="389"/>
                  </a:lnTo>
                  <a:lnTo>
                    <a:pt x="668" y="378"/>
                  </a:lnTo>
                  <a:lnTo>
                    <a:pt x="621" y="369"/>
                  </a:lnTo>
                  <a:lnTo>
                    <a:pt x="581" y="367"/>
                  </a:lnTo>
                  <a:lnTo>
                    <a:pt x="548" y="371"/>
                  </a:lnTo>
                  <a:lnTo>
                    <a:pt x="519" y="378"/>
                  </a:lnTo>
                  <a:lnTo>
                    <a:pt x="496" y="391"/>
                  </a:lnTo>
                  <a:lnTo>
                    <a:pt x="474" y="407"/>
                  </a:lnTo>
                  <a:lnTo>
                    <a:pt x="452" y="427"/>
                  </a:lnTo>
                  <a:lnTo>
                    <a:pt x="432" y="449"/>
                  </a:lnTo>
                  <a:lnTo>
                    <a:pt x="407" y="471"/>
                  </a:lnTo>
                  <a:lnTo>
                    <a:pt x="376" y="505"/>
                  </a:lnTo>
                  <a:lnTo>
                    <a:pt x="350" y="538"/>
                  </a:lnTo>
                  <a:lnTo>
                    <a:pt x="327" y="569"/>
                  </a:lnTo>
                  <a:lnTo>
                    <a:pt x="309" y="596"/>
                  </a:lnTo>
                  <a:lnTo>
                    <a:pt x="294" y="618"/>
                  </a:lnTo>
                  <a:lnTo>
                    <a:pt x="287" y="631"/>
                  </a:lnTo>
                  <a:lnTo>
                    <a:pt x="283" y="638"/>
                  </a:lnTo>
                  <a:lnTo>
                    <a:pt x="283" y="634"/>
                  </a:lnTo>
                  <a:lnTo>
                    <a:pt x="281" y="625"/>
                  </a:lnTo>
                  <a:lnTo>
                    <a:pt x="276" y="609"/>
                  </a:lnTo>
                  <a:lnTo>
                    <a:pt x="263" y="594"/>
                  </a:lnTo>
                  <a:lnTo>
                    <a:pt x="245" y="576"/>
                  </a:lnTo>
                  <a:lnTo>
                    <a:pt x="216" y="560"/>
                  </a:lnTo>
                  <a:lnTo>
                    <a:pt x="191" y="551"/>
                  </a:lnTo>
                  <a:lnTo>
                    <a:pt x="169" y="551"/>
                  </a:lnTo>
                  <a:lnTo>
                    <a:pt x="154" y="560"/>
                  </a:lnTo>
                  <a:lnTo>
                    <a:pt x="143" y="576"/>
                  </a:lnTo>
                  <a:lnTo>
                    <a:pt x="134" y="598"/>
                  </a:lnTo>
                  <a:lnTo>
                    <a:pt x="125" y="625"/>
                  </a:lnTo>
                  <a:lnTo>
                    <a:pt x="118" y="654"/>
                  </a:lnTo>
                  <a:lnTo>
                    <a:pt x="116" y="680"/>
                  </a:lnTo>
                  <a:lnTo>
                    <a:pt x="122" y="709"/>
                  </a:lnTo>
                  <a:lnTo>
                    <a:pt x="136" y="738"/>
                  </a:lnTo>
                  <a:lnTo>
                    <a:pt x="151" y="767"/>
                  </a:lnTo>
                  <a:lnTo>
                    <a:pt x="169" y="794"/>
                  </a:lnTo>
                  <a:lnTo>
                    <a:pt x="187" y="816"/>
                  </a:lnTo>
                  <a:lnTo>
                    <a:pt x="203" y="836"/>
                  </a:lnTo>
                  <a:lnTo>
                    <a:pt x="212" y="847"/>
                  </a:lnTo>
                  <a:lnTo>
                    <a:pt x="216" y="852"/>
                  </a:lnTo>
                  <a:lnTo>
                    <a:pt x="165" y="1121"/>
                  </a:lnTo>
                  <a:lnTo>
                    <a:pt x="165" y="1114"/>
                  </a:lnTo>
                  <a:lnTo>
                    <a:pt x="160" y="1098"/>
                  </a:lnTo>
                  <a:lnTo>
                    <a:pt x="151" y="1074"/>
                  </a:lnTo>
                  <a:lnTo>
                    <a:pt x="143" y="1043"/>
                  </a:lnTo>
                  <a:lnTo>
                    <a:pt x="131" y="1003"/>
                  </a:lnTo>
                  <a:lnTo>
                    <a:pt x="118" y="958"/>
                  </a:lnTo>
                  <a:lnTo>
                    <a:pt x="102" y="909"/>
                  </a:lnTo>
                  <a:lnTo>
                    <a:pt x="87" y="856"/>
                  </a:lnTo>
                  <a:lnTo>
                    <a:pt x="69" y="800"/>
                  </a:lnTo>
                  <a:lnTo>
                    <a:pt x="56" y="756"/>
                  </a:lnTo>
                  <a:lnTo>
                    <a:pt x="42" y="718"/>
                  </a:lnTo>
                  <a:lnTo>
                    <a:pt x="31" y="687"/>
                  </a:lnTo>
                  <a:lnTo>
                    <a:pt x="22" y="660"/>
                  </a:lnTo>
                  <a:lnTo>
                    <a:pt x="13" y="634"/>
                  </a:lnTo>
                  <a:lnTo>
                    <a:pt x="7" y="605"/>
                  </a:lnTo>
                  <a:lnTo>
                    <a:pt x="2" y="571"/>
                  </a:lnTo>
                  <a:lnTo>
                    <a:pt x="0" y="534"/>
                  </a:lnTo>
                  <a:lnTo>
                    <a:pt x="0" y="485"/>
                  </a:lnTo>
                  <a:lnTo>
                    <a:pt x="2" y="425"/>
                  </a:lnTo>
                  <a:lnTo>
                    <a:pt x="11" y="364"/>
                  </a:lnTo>
                  <a:lnTo>
                    <a:pt x="29" y="302"/>
                  </a:lnTo>
                  <a:lnTo>
                    <a:pt x="56" y="242"/>
                  </a:lnTo>
                  <a:lnTo>
                    <a:pt x="89" y="184"/>
                  </a:lnTo>
                  <a:lnTo>
                    <a:pt x="131" y="133"/>
                  </a:lnTo>
                  <a:lnTo>
                    <a:pt x="178" y="86"/>
                  </a:lnTo>
                  <a:lnTo>
                    <a:pt x="232" y="49"/>
                  </a:lnTo>
                  <a:lnTo>
                    <a:pt x="287" y="22"/>
                  </a:lnTo>
                  <a:lnTo>
                    <a:pt x="347" y="4"/>
                  </a:lnTo>
                  <a:lnTo>
                    <a:pt x="41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6" name="Freeform 18">
              <a:extLst>
                <a:ext uri="{FF2B5EF4-FFF2-40B4-BE49-F238E27FC236}">
                  <a16:creationId xmlns:a16="http://schemas.microsoft.com/office/drawing/2014/main" id="{70D0ADB8-0E56-4FA8-8109-3AC567DE075C}"/>
                </a:ext>
              </a:extLst>
            </p:cNvPr>
            <p:cNvSpPr>
              <a:spLocks/>
            </p:cNvSpPr>
            <p:nvPr/>
          </p:nvSpPr>
          <p:spPr bwMode="auto">
            <a:xfrm>
              <a:off x="8863013" y="1455738"/>
              <a:ext cx="360363" cy="360363"/>
            </a:xfrm>
            <a:custGeom>
              <a:avLst/>
              <a:gdLst>
                <a:gd name="T0" fmla="*/ 104 w 227"/>
                <a:gd name="T1" fmla="*/ 0 h 227"/>
                <a:gd name="T2" fmla="*/ 127 w 227"/>
                <a:gd name="T3" fmla="*/ 5 h 227"/>
                <a:gd name="T4" fmla="*/ 227 w 227"/>
                <a:gd name="T5" fmla="*/ 158 h 227"/>
                <a:gd name="T6" fmla="*/ 131 w 227"/>
                <a:gd name="T7" fmla="*/ 227 h 227"/>
                <a:gd name="T8" fmla="*/ 0 w 227"/>
                <a:gd name="T9" fmla="*/ 167 h 227"/>
                <a:gd name="T10" fmla="*/ 104 w 227"/>
                <a:gd name="T11" fmla="*/ 0 h 227"/>
              </a:gdLst>
              <a:ahLst/>
              <a:cxnLst>
                <a:cxn ang="0">
                  <a:pos x="T0" y="T1"/>
                </a:cxn>
                <a:cxn ang="0">
                  <a:pos x="T2" y="T3"/>
                </a:cxn>
                <a:cxn ang="0">
                  <a:pos x="T4" y="T5"/>
                </a:cxn>
                <a:cxn ang="0">
                  <a:pos x="T6" y="T7"/>
                </a:cxn>
                <a:cxn ang="0">
                  <a:pos x="T8" y="T9"/>
                </a:cxn>
                <a:cxn ang="0">
                  <a:pos x="T10" y="T11"/>
                </a:cxn>
              </a:cxnLst>
              <a:rect l="0" t="0" r="r" b="b"/>
              <a:pathLst>
                <a:path w="227" h="227">
                  <a:moveTo>
                    <a:pt x="104" y="0"/>
                  </a:moveTo>
                  <a:lnTo>
                    <a:pt x="127" y="5"/>
                  </a:lnTo>
                  <a:lnTo>
                    <a:pt x="227" y="158"/>
                  </a:lnTo>
                  <a:lnTo>
                    <a:pt x="131" y="227"/>
                  </a:lnTo>
                  <a:lnTo>
                    <a:pt x="0" y="167"/>
                  </a:lnTo>
                  <a:lnTo>
                    <a:pt x="10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7" name="Freeform 19">
              <a:extLst>
                <a:ext uri="{FF2B5EF4-FFF2-40B4-BE49-F238E27FC236}">
                  <a16:creationId xmlns:a16="http://schemas.microsoft.com/office/drawing/2014/main" id="{46FABCB3-9DF5-4882-B627-9E89380E24A2}"/>
                </a:ext>
              </a:extLst>
            </p:cNvPr>
            <p:cNvSpPr>
              <a:spLocks/>
            </p:cNvSpPr>
            <p:nvPr/>
          </p:nvSpPr>
          <p:spPr bwMode="auto">
            <a:xfrm>
              <a:off x="9151938" y="1258888"/>
              <a:ext cx="2740025" cy="2051050"/>
            </a:xfrm>
            <a:custGeom>
              <a:avLst/>
              <a:gdLst>
                <a:gd name="T0" fmla="*/ 5 w 1726"/>
                <a:gd name="T1" fmla="*/ 2 h 1292"/>
                <a:gd name="T2" fmla="*/ 43 w 1726"/>
                <a:gd name="T3" fmla="*/ 22 h 1292"/>
                <a:gd name="T4" fmla="*/ 101 w 1726"/>
                <a:gd name="T5" fmla="*/ 55 h 1292"/>
                <a:gd name="T6" fmla="*/ 165 w 1726"/>
                <a:gd name="T7" fmla="*/ 91 h 1292"/>
                <a:gd name="T8" fmla="*/ 221 w 1726"/>
                <a:gd name="T9" fmla="*/ 122 h 1292"/>
                <a:gd name="T10" fmla="*/ 247 w 1726"/>
                <a:gd name="T11" fmla="*/ 140 h 1292"/>
                <a:gd name="T12" fmla="*/ 265 w 1726"/>
                <a:gd name="T13" fmla="*/ 162 h 1292"/>
                <a:gd name="T14" fmla="*/ 308 w 1726"/>
                <a:gd name="T15" fmla="*/ 215 h 1292"/>
                <a:gd name="T16" fmla="*/ 363 w 1726"/>
                <a:gd name="T17" fmla="*/ 289 h 1292"/>
                <a:gd name="T18" fmla="*/ 432 w 1726"/>
                <a:gd name="T19" fmla="*/ 376 h 1292"/>
                <a:gd name="T20" fmla="*/ 506 w 1726"/>
                <a:gd name="T21" fmla="*/ 469 h 1292"/>
                <a:gd name="T22" fmla="*/ 579 w 1726"/>
                <a:gd name="T23" fmla="*/ 562 h 1292"/>
                <a:gd name="T24" fmla="*/ 648 w 1726"/>
                <a:gd name="T25" fmla="*/ 647 h 1292"/>
                <a:gd name="T26" fmla="*/ 704 w 1726"/>
                <a:gd name="T27" fmla="*/ 714 h 1292"/>
                <a:gd name="T28" fmla="*/ 742 w 1726"/>
                <a:gd name="T29" fmla="*/ 758 h 1292"/>
                <a:gd name="T30" fmla="*/ 768 w 1726"/>
                <a:gd name="T31" fmla="*/ 774 h 1292"/>
                <a:gd name="T32" fmla="*/ 826 w 1726"/>
                <a:gd name="T33" fmla="*/ 769 h 1292"/>
                <a:gd name="T34" fmla="*/ 920 w 1726"/>
                <a:gd name="T35" fmla="*/ 751 h 1292"/>
                <a:gd name="T36" fmla="*/ 1036 w 1726"/>
                <a:gd name="T37" fmla="*/ 727 h 1292"/>
                <a:gd name="T38" fmla="*/ 1165 w 1726"/>
                <a:gd name="T39" fmla="*/ 694 h 1292"/>
                <a:gd name="T40" fmla="*/ 1294 w 1726"/>
                <a:gd name="T41" fmla="*/ 660 h 1292"/>
                <a:gd name="T42" fmla="*/ 1412 w 1726"/>
                <a:gd name="T43" fmla="*/ 627 h 1292"/>
                <a:gd name="T44" fmla="*/ 1510 w 1726"/>
                <a:gd name="T45" fmla="*/ 598 h 1292"/>
                <a:gd name="T46" fmla="*/ 1577 w 1726"/>
                <a:gd name="T47" fmla="*/ 580 h 1292"/>
                <a:gd name="T48" fmla="*/ 1601 w 1726"/>
                <a:gd name="T49" fmla="*/ 573 h 1292"/>
                <a:gd name="T50" fmla="*/ 1719 w 1726"/>
                <a:gd name="T51" fmla="*/ 996 h 1292"/>
                <a:gd name="T52" fmla="*/ 1674 w 1726"/>
                <a:gd name="T53" fmla="*/ 1012 h 1292"/>
                <a:gd name="T54" fmla="*/ 1592 w 1726"/>
                <a:gd name="T55" fmla="*/ 1038 h 1292"/>
                <a:gd name="T56" fmla="*/ 1483 w 1726"/>
                <a:gd name="T57" fmla="*/ 1074 h 1292"/>
                <a:gd name="T58" fmla="*/ 1358 w 1726"/>
                <a:gd name="T59" fmla="*/ 1116 h 1292"/>
                <a:gd name="T60" fmla="*/ 1225 w 1726"/>
                <a:gd name="T61" fmla="*/ 1161 h 1292"/>
                <a:gd name="T62" fmla="*/ 1091 w 1726"/>
                <a:gd name="T63" fmla="*/ 1203 h 1292"/>
                <a:gd name="T64" fmla="*/ 971 w 1726"/>
                <a:gd name="T65" fmla="*/ 1241 h 1292"/>
                <a:gd name="T66" fmla="*/ 871 w 1726"/>
                <a:gd name="T67" fmla="*/ 1270 h 1292"/>
                <a:gd name="T68" fmla="*/ 802 w 1726"/>
                <a:gd name="T69" fmla="*/ 1287 h 1292"/>
                <a:gd name="T70" fmla="*/ 757 w 1726"/>
                <a:gd name="T71" fmla="*/ 1290 h 1292"/>
                <a:gd name="T72" fmla="*/ 686 w 1726"/>
                <a:gd name="T73" fmla="*/ 1265 h 1292"/>
                <a:gd name="T74" fmla="*/ 593 w 1726"/>
                <a:gd name="T75" fmla="*/ 1221 h 1292"/>
                <a:gd name="T76" fmla="*/ 488 w 1726"/>
                <a:gd name="T77" fmla="*/ 1161 h 1292"/>
                <a:gd name="T78" fmla="*/ 381 w 1726"/>
                <a:gd name="T79" fmla="*/ 1090 h 1292"/>
                <a:gd name="T80" fmla="*/ 283 w 1726"/>
                <a:gd name="T81" fmla="*/ 1018 h 1292"/>
                <a:gd name="T82" fmla="*/ 203 w 1726"/>
                <a:gd name="T83" fmla="*/ 954 h 1292"/>
                <a:gd name="T84" fmla="*/ 152 w 1726"/>
                <a:gd name="T85" fmla="*/ 898 h 1292"/>
                <a:gd name="T86" fmla="*/ 134 w 1726"/>
                <a:gd name="T87" fmla="*/ 845 h 1292"/>
                <a:gd name="T88" fmla="*/ 134 w 1726"/>
                <a:gd name="T89" fmla="*/ 776 h 1292"/>
                <a:gd name="T90" fmla="*/ 145 w 1726"/>
                <a:gd name="T91" fmla="*/ 687 h 1292"/>
                <a:gd name="T92" fmla="*/ 156 w 1726"/>
                <a:gd name="T93" fmla="*/ 585 h 1292"/>
                <a:gd name="T94" fmla="*/ 156 w 1726"/>
                <a:gd name="T95" fmla="*/ 462 h 1292"/>
                <a:gd name="T96" fmla="*/ 138 w 1726"/>
                <a:gd name="T97" fmla="*/ 324 h 1292"/>
                <a:gd name="T98" fmla="*/ 89 w 1726"/>
                <a:gd name="T99" fmla="*/ 171 h 1292"/>
                <a:gd name="T100" fmla="*/ 0 w 1726"/>
                <a:gd name="T101"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6" h="1292">
                  <a:moveTo>
                    <a:pt x="0" y="0"/>
                  </a:moveTo>
                  <a:lnTo>
                    <a:pt x="5" y="2"/>
                  </a:lnTo>
                  <a:lnTo>
                    <a:pt x="20" y="11"/>
                  </a:lnTo>
                  <a:lnTo>
                    <a:pt x="43" y="22"/>
                  </a:lnTo>
                  <a:lnTo>
                    <a:pt x="72" y="37"/>
                  </a:lnTo>
                  <a:lnTo>
                    <a:pt x="101" y="55"/>
                  </a:lnTo>
                  <a:lnTo>
                    <a:pt x="134" y="73"/>
                  </a:lnTo>
                  <a:lnTo>
                    <a:pt x="165" y="91"/>
                  </a:lnTo>
                  <a:lnTo>
                    <a:pt x="196" y="106"/>
                  </a:lnTo>
                  <a:lnTo>
                    <a:pt x="221" y="122"/>
                  </a:lnTo>
                  <a:lnTo>
                    <a:pt x="239" y="133"/>
                  </a:lnTo>
                  <a:lnTo>
                    <a:pt x="247" y="140"/>
                  </a:lnTo>
                  <a:lnTo>
                    <a:pt x="254" y="146"/>
                  </a:lnTo>
                  <a:lnTo>
                    <a:pt x="265" y="162"/>
                  </a:lnTo>
                  <a:lnTo>
                    <a:pt x="283" y="186"/>
                  </a:lnTo>
                  <a:lnTo>
                    <a:pt x="308" y="215"/>
                  </a:lnTo>
                  <a:lnTo>
                    <a:pt x="334" y="249"/>
                  </a:lnTo>
                  <a:lnTo>
                    <a:pt x="363" y="289"/>
                  </a:lnTo>
                  <a:lnTo>
                    <a:pt x="397" y="331"/>
                  </a:lnTo>
                  <a:lnTo>
                    <a:pt x="432" y="376"/>
                  </a:lnTo>
                  <a:lnTo>
                    <a:pt x="470" y="422"/>
                  </a:lnTo>
                  <a:lnTo>
                    <a:pt x="506" y="469"/>
                  </a:lnTo>
                  <a:lnTo>
                    <a:pt x="544" y="518"/>
                  </a:lnTo>
                  <a:lnTo>
                    <a:pt x="579" y="562"/>
                  </a:lnTo>
                  <a:lnTo>
                    <a:pt x="615" y="607"/>
                  </a:lnTo>
                  <a:lnTo>
                    <a:pt x="648" y="647"/>
                  </a:lnTo>
                  <a:lnTo>
                    <a:pt x="677" y="682"/>
                  </a:lnTo>
                  <a:lnTo>
                    <a:pt x="704" y="714"/>
                  </a:lnTo>
                  <a:lnTo>
                    <a:pt x="726" y="740"/>
                  </a:lnTo>
                  <a:lnTo>
                    <a:pt x="742" y="758"/>
                  </a:lnTo>
                  <a:lnTo>
                    <a:pt x="753" y="769"/>
                  </a:lnTo>
                  <a:lnTo>
                    <a:pt x="768" y="774"/>
                  </a:lnTo>
                  <a:lnTo>
                    <a:pt x="793" y="774"/>
                  </a:lnTo>
                  <a:lnTo>
                    <a:pt x="826" y="769"/>
                  </a:lnTo>
                  <a:lnTo>
                    <a:pt x="871" y="763"/>
                  </a:lnTo>
                  <a:lnTo>
                    <a:pt x="920" y="751"/>
                  </a:lnTo>
                  <a:lnTo>
                    <a:pt x="975" y="740"/>
                  </a:lnTo>
                  <a:lnTo>
                    <a:pt x="1036" y="727"/>
                  </a:lnTo>
                  <a:lnTo>
                    <a:pt x="1100" y="711"/>
                  </a:lnTo>
                  <a:lnTo>
                    <a:pt x="1165" y="694"/>
                  </a:lnTo>
                  <a:lnTo>
                    <a:pt x="1229" y="676"/>
                  </a:lnTo>
                  <a:lnTo>
                    <a:pt x="1294" y="660"/>
                  </a:lnTo>
                  <a:lnTo>
                    <a:pt x="1354" y="642"/>
                  </a:lnTo>
                  <a:lnTo>
                    <a:pt x="1412" y="627"/>
                  </a:lnTo>
                  <a:lnTo>
                    <a:pt x="1465" y="611"/>
                  </a:lnTo>
                  <a:lnTo>
                    <a:pt x="1510" y="598"/>
                  </a:lnTo>
                  <a:lnTo>
                    <a:pt x="1548" y="589"/>
                  </a:lnTo>
                  <a:lnTo>
                    <a:pt x="1577" y="580"/>
                  </a:lnTo>
                  <a:lnTo>
                    <a:pt x="1594" y="573"/>
                  </a:lnTo>
                  <a:lnTo>
                    <a:pt x="1601" y="573"/>
                  </a:lnTo>
                  <a:lnTo>
                    <a:pt x="1726" y="994"/>
                  </a:lnTo>
                  <a:lnTo>
                    <a:pt x="1719" y="996"/>
                  </a:lnTo>
                  <a:lnTo>
                    <a:pt x="1701" y="1001"/>
                  </a:lnTo>
                  <a:lnTo>
                    <a:pt x="1674" y="1012"/>
                  </a:lnTo>
                  <a:lnTo>
                    <a:pt x="1637" y="1023"/>
                  </a:lnTo>
                  <a:lnTo>
                    <a:pt x="1592" y="1038"/>
                  </a:lnTo>
                  <a:lnTo>
                    <a:pt x="1541" y="1056"/>
                  </a:lnTo>
                  <a:lnTo>
                    <a:pt x="1483" y="1074"/>
                  </a:lnTo>
                  <a:lnTo>
                    <a:pt x="1423" y="1094"/>
                  </a:lnTo>
                  <a:lnTo>
                    <a:pt x="1358" y="1116"/>
                  </a:lnTo>
                  <a:lnTo>
                    <a:pt x="1292" y="1138"/>
                  </a:lnTo>
                  <a:lnTo>
                    <a:pt x="1225" y="1161"/>
                  </a:lnTo>
                  <a:lnTo>
                    <a:pt x="1158" y="1181"/>
                  </a:lnTo>
                  <a:lnTo>
                    <a:pt x="1091" y="1203"/>
                  </a:lnTo>
                  <a:lnTo>
                    <a:pt x="1029" y="1221"/>
                  </a:lnTo>
                  <a:lnTo>
                    <a:pt x="971" y="1241"/>
                  </a:lnTo>
                  <a:lnTo>
                    <a:pt x="918" y="1256"/>
                  </a:lnTo>
                  <a:lnTo>
                    <a:pt x="871" y="1270"/>
                  </a:lnTo>
                  <a:lnTo>
                    <a:pt x="833" y="1281"/>
                  </a:lnTo>
                  <a:lnTo>
                    <a:pt x="802" y="1287"/>
                  </a:lnTo>
                  <a:lnTo>
                    <a:pt x="782" y="1292"/>
                  </a:lnTo>
                  <a:lnTo>
                    <a:pt x="757" y="1290"/>
                  </a:lnTo>
                  <a:lnTo>
                    <a:pt x="724" y="1281"/>
                  </a:lnTo>
                  <a:lnTo>
                    <a:pt x="686" y="1265"/>
                  </a:lnTo>
                  <a:lnTo>
                    <a:pt x="642" y="1245"/>
                  </a:lnTo>
                  <a:lnTo>
                    <a:pt x="593" y="1221"/>
                  </a:lnTo>
                  <a:lnTo>
                    <a:pt x="541" y="1192"/>
                  </a:lnTo>
                  <a:lnTo>
                    <a:pt x="488" y="1161"/>
                  </a:lnTo>
                  <a:lnTo>
                    <a:pt x="434" y="1125"/>
                  </a:lnTo>
                  <a:lnTo>
                    <a:pt x="381" y="1090"/>
                  </a:lnTo>
                  <a:lnTo>
                    <a:pt x="330" y="1054"/>
                  </a:lnTo>
                  <a:lnTo>
                    <a:pt x="283" y="1018"/>
                  </a:lnTo>
                  <a:lnTo>
                    <a:pt x="241" y="985"/>
                  </a:lnTo>
                  <a:lnTo>
                    <a:pt x="203" y="954"/>
                  </a:lnTo>
                  <a:lnTo>
                    <a:pt x="174" y="923"/>
                  </a:lnTo>
                  <a:lnTo>
                    <a:pt x="152" y="898"/>
                  </a:lnTo>
                  <a:lnTo>
                    <a:pt x="141" y="874"/>
                  </a:lnTo>
                  <a:lnTo>
                    <a:pt x="134" y="845"/>
                  </a:lnTo>
                  <a:lnTo>
                    <a:pt x="132" y="811"/>
                  </a:lnTo>
                  <a:lnTo>
                    <a:pt x="134" y="776"/>
                  </a:lnTo>
                  <a:lnTo>
                    <a:pt x="141" y="734"/>
                  </a:lnTo>
                  <a:lnTo>
                    <a:pt x="145" y="687"/>
                  </a:lnTo>
                  <a:lnTo>
                    <a:pt x="152" y="638"/>
                  </a:lnTo>
                  <a:lnTo>
                    <a:pt x="156" y="585"/>
                  </a:lnTo>
                  <a:lnTo>
                    <a:pt x="158" y="525"/>
                  </a:lnTo>
                  <a:lnTo>
                    <a:pt x="156" y="462"/>
                  </a:lnTo>
                  <a:lnTo>
                    <a:pt x="152" y="396"/>
                  </a:lnTo>
                  <a:lnTo>
                    <a:pt x="138" y="324"/>
                  </a:lnTo>
                  <a:lnTo>
                    <a:pt x="118" y="249"/>
                  </a:lnTo>
                  <a:lnTo>
                    <a:pt x="89" y="171"/>
                  </a:lnTo>
                  <a:lnTo>
                    <a:pt x="49" y="86"/>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8" name="Freeform 20">
              <a:extLst>
                <a:ext uri="{FF2B5EF4-FFF2-40B4-BE49-F238E27FC236}">
                  <a16:creationId xmlns:a16="http://schemas.microsoft.com/office/drawing/2014/main" id="{272EFABE-E352-4EA2-9290-94459B7456C0}"/>
                </a:ext>
              </a:extLst>
            </p:cNvPr>
            <p:cNvSpPr>
              <a:spLocks/>
            </p:cNvSpPr>
            <p:nvPr/>
          </p:nvSpPr>
          <p:spPr bwMode="auto">
            <a:xfrm>
              <a:off x="8840788" y="1265238"/>
              <a:ext cx="731838" cy="3305175"/>
            </a:xfrm>
            <a:custGeom>
              <a:avLst/>
              <a:gdLst>
                <a:gd name="T0" fmla="*/ 196 w 461"/>
                <a:gd name="T1" fmla="*/ 0 h 2082"/>
                <a:gd name="T2" fmla="*/ 446 w 461"/>
                <a:gd name="T3" fmla="*/ 138 h 2082"/>
                <a:gd name="T4" fmla="*/ 448 w 461"/>
                <a:gd name="T5" fmla="*/ 145 h 2082"/>
                <a:gd name="T6" fmla="*/ 450 w 461"/>
                <a:gd name="T7" fmla="*/ 158 h 2082"/>
                <a:gd name="T8" fmla="*/ 452 w 461"/>
                <a:gd name="T9" fmla="*/ 182 h 2082"/>
                <a:gd name="T10" fmla="*/ 457 w 461"/>
                <a:gd name="T11" fmla="*/ 216 h 2082"/>
                <a:gd name="T12" fmla="*/ 459 w 461"/>
                <a:gd name="T13" fmla="*/ 258 h 2082"/>
                <a:gd name="T14" fmla="*/ 461 w 461"/>
                <a:gd name="T15" fmla="*/ 311 h 2082"/>
                <a:gd name="T16" fmla="*/ 461 w 461"/>
                <a:gd name="T17" fmla="*/ 376 h 2082"/>
                <a:gd name="T18" fmla="*/ 461 w 461"/>
                <a:gd name="T19" fmla="*/ 452 h 2082"/>
                <a:gd name="T20" fmla="*/ 457 w 461"/>
                <a:gd name="T21" fmla="*/ 536 h 2082"/>
                <a:gd name="T22" fmla="*/ 450 w 461"/>
                <a:gd name="T23" fmla="*/ 634 h 2082"/>
                <a:gd name="T24" fmla="*/ 441 w 461"/>
                <a:gd name="T25" fmla="*/ 705 h 2082"/>
                <a:gd name="T26" fmla="*/ 426 w 461"/>
                <a:gd name="T27" fmla="*/ 790 h 2082"/>
                <a:gd name="T28" fmla="*/ 408 w 461"/>
                <a:gd name="T29" fmla="*/ 881 h 2082"/>
                <a:gd name="T30" fmla="*/ 386 w 461"/>
                <a:gd name="T31" fmla="*/ 979 h 2082"/>
                <a:gd name="T32" fmla="*/ 359 w 461"/>
                <a:gd name="T33" fmla="*/ 1081 h 2082"/>
                <a:gd name="T34" fmla="*/ 328 w 461"/>
                <a:gd name="T35" fmla="*/ 1188 h 2082"/>
                <a:gd name="T36" fmla="*/ 297 w 461"/>
                <a:gd name="T37" fmla="*/ 1297 h 2082"/>
                <a:gd name="T38" fmla="*/ 261 w 461"/>
                <a:gd name="T39" fmla="*/ 1408 h 2082"/>
                <a:gd name="T40" fmla="*/ 225 w 461"/>
                <a:gd name="T41" fmla="*/ 1517 h 2082"/>
                <a:gd name="T42" fmla="*/ 187 w 461"/>
                <a:gd name="T43" fmla="*/ 1626 h 2082"/>
                <a:gd name="T44" fmla="*/ 150 w 461"/>
                <a:gd name="T45" fmla="*/ 1731 h 2082"/>
                <a:gd name="T46" fmla="*/ 112 w 461"/>
                <a:gd name="T47" fmla="*/ 1828 h 2082"/>
                <a:gd name="T48" fmla="*/ 74 w 461"/>
                <a:gd name="T49" fmla="*/ 1922 h 2082"/>
                <a:gd name="T50" fmla="*/ 36 w 461"/>
                <a:gd name="T51" fmla="*/ 2006 h 2082"/>
                <a:gd name="T52" fmla="*/ 0 w 461"/>
                <a:gd name="T53" fmla="*/ 2082 h 2082"/>
                <a:gd name="T54" fmla="*/ 101 w 461"/>
                <a:gd name="T55" fmla="*/ 1174 h 2082"/>
                <a:gd name="T56" fmla="*/ 103 w 461"/>
                <a:gd name="T57" fmla="*/ 1174 h 2082"/>
                <a:gd name="T58" fmla="*/ 110 w 461"/>
                <a:gd name="T59" fmla="*/ 1170 h 2082"/>
                <a:gd name="T60" fmla="*/ 121 w 461"/>
                <a:gd name="T61" fmla="*/ 1166 h 2082"/>
                <a:gd name="T62" fmla="*/ 134 w 461"/>
                <a:gd name="T63" fmla="*/ 1157 h 2082"/>
                <a:gd name="T64" fmla="*/ 152 w 461"/>
                <a:gd name="T65" fmla="*/ 1143 h 2082"/>
                <a:gd name="T66" fmla="*/ 170 w 461"/>
                <a:gd name="T67" fmla="*/ 1123 h 2082"/>
                <a:gd name="T68" fmla="*/ 187 w 461"/>
                <a:gd name="T69" fmla="*/ 1101 h 2082"/>
                <a:gd name="T70" fmla="*/ 205 w 461"/>
                <a:gd name="T71" fmla="*/ 1072 h 2082"/>
                <a:gd name="T72" fmla="*/ 225 w 461"/>
                <a:gd name="T73" fmla="*/ 1034 h 2082"/>
                <a:gd name="T74" fmla="*/ 243 w 461"/>
                <a:gd name="T75" fmla="*/ 992 h 2082"/>
                <a:gd name="T76" fmla="*/ 259 w 461"/>
                <a:gd name="T77" fmla="*/ 941 h 2082"/>
                <a:gd name="T78" fmla="*/ 272 w 461"/>
                <a:gd name="T79" fmla="*/ 881 h 2082"/>
                <a:gd name="T80" fmla="*/ 281 w 461"/>
                <a:gd name="T81" fmla="*/ 812 h 2082"/>
                <a:gd name="T82" fmla="*/ 288 w 461"/>
                <a:gd name="T83" fmla="*/ 734 h 2082"/>
                <a:gd name="T84" fmla="*/ 290 w 461"/>
                <a:gd name="T85" fmla="*/ 643 h 2082"/>
                <a:gd name="T86" fmla="*/ 285 w 461"/>
                <a:gd name="T87" fmla="*/ 543 h 2082"/>
                <a:gd name="T88" fmla="*/ 279 w 461"/>
                <a:gd name="T89" fmla="*/ 438 h 2082"/>
                <a:gd name="T90" fmla="*/ 272 w 461"/>
                <a:gd name="T91" fmla="*/ 349 h 2082"/>
                <a:gd name="T92" fmla="*/ 263 w 461"/>
                <a:gd name="T93" fmla="*/ 274 h 2082"/>
                <a:gd name="T94" fmla="*/ 254 w 461"/>
                <a:gd name="T95" fmla="*/ 209 h 2082"/>
                <a:gd name="T96" fmla="*/ 248 w 461"/>
                <a:gd name="T97" fmla="*/ 156 h 2082"/>
                <a:gd name="T98" fmla="*/ 239 w 461"/>
                <a:gd name="T99" fmla="*/ 111 h 2082"/>
                <a:gd name="T100" fmla="*/ 230 w 461"/>
                <a:gd name="T101" fmla="*/ 78 h 2082"/>
                <a:gd name="T102" fmla="*/ 223 w 461"/>
                <a:gd name="T103" fmla="*/ 51 h 2082"/>
                <a:gd name="T104" fmla="*/ 214 w 461"/>
                <a:gd name="T105" fmla="*/ 31 h 2082"/>
                <a:gd name="T106" fmla="*/ 210 w 461"/>
                <a:gd name="T107" fmla="*/ 18 h 2082"/>
                <a:gd name="T108" fmla="*/ 203 w 461"/>
                <a:gd name="T109" fmla="*/ 9 h 2082"/>
                <a:gd name="T110" fmla="*/ 201 w 461"/>
                <a:gd name="T111" fmla="*/ 2 h 2082"/>
                <a:gd name="T112" fmla="*/ 196 w 461"/>
                <a:gd name="T113" fmla="*/ 0 h 2082"/>
                <a:gd name="T114" fmla="*/ 196 w 461"/>
                <a:gd name="T115"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1" h="2082">
                  <a:moveTo>
                    <a:pt x="196" y="0"/>
                  </a:moveTo>
                  <a:lnTo>
                    <a:pt x="446" y="138"/>
                  </a:lnTo>
                  <a:lnTo>
                    <a:pt x="448" y="145"/>
                  </a:lnTo>
                  <a:lnTo>
                    <a:pt x="450" y="158"/>
                  </a:lnTo>
                  <a:lnTo>
                    <a:pt x="452" y="182"/>
                  </a:lnTo>
                  <a:lnTo>
                    <a:pt x="457" y="216"/>
                  </a:lnTo>
                  <a:lnTo>
                    <a:pt x="459" y="258"/>
                  </a:lnTo>
                  <a:lnTo>
                    <a:pt x="461" y="311"/>
                  </a:lnTo>
                  <a:lnTo>
                    <a:pt x="461" y="376"/>
                  </a:lnTo>
                  <a:lnTo>
                    <a:pt x="461" y="452"/>
                  </a:lnTo>
                  <a:lnTo>
                    <a:pt x="457" y="536"/>
                  </a:lnTo>
                  <a:lnTo>
                    <a:pt x="450" y="634"/>
                  </a:lnTo>
                  <a:lnTo>
                    <a:pt x="441" y="705"/>
                  </a:lnTo>
                  <a:lnTo>
                    <a:pt x="426" y="790"/>
                  </a:lnTo>
                  <a:lnTo>
                    <a:pt x="408" y="881"/>
                  </a:lnTo>
                  <a:lnTo>
                    <a:pt x="386" y="979"/>
                  </a:lnTo>
                  <a:lnTo>
                    <a:pt x="359" y="1081"/>
                  </a:lnTo>
                  <a:lnTo>
                    <a:pt x="328" y="1188"/>
                  </a:lnTo>
                  <a:lnTo>
                    <a:pt x="297" y="1297"/>
                  </a:lnTo>
                  <a:lnTo>
                    <a:pt x="261" y="1408"/>
                  </a:lnTo>
                  <a:lnTo>
                    <a:pt x="225" y="1517"/>
                  </a:lnTo>
                  <a:lnTo>
                    <a:pt x="187" y="1626"/>
                  </a:lnTo>
                  <a:lnTo>
                    <a:pt x="150" y="1731"/>
                  </a:lnTo>
                  <a:lnTo>
                    <a:pt x="112" y="1828"/>
                  </a:lnTo>
                  <a:lnTo>
                    <a:pt x="74" y="1922"/>
                  </a:lnTo>
                  <a:lnTo>
                    <a:pt x="36" y="2006"/>
                  </a:lnTo>
                  <a:lnTo>
                    <a:pt x="0" y="2082"/>
                  </a:lnTo>
                  <a:lnTo>
                    <a:pt x="101" y="1174"/>
                  </a:lnTo>
                  <a:lnTo>
                    <a:pt x="103" y="1174"/>
                  </a:lnTo>
                  <a:lnTo>
                    <a:pt x="110" y="1170"/>
                  </a:lnTo>
                  <a:lnTo>
                    <a:pt x="121" y="1166"/>
                  </a:lnTo>
                  <a:lnTo>
                    <a:pt x="134" y="1157"/>
                  </a:lnTo>
                  <a:lnTo>
                    <a:pt x="152" y="1143"/>
                  </a:lnTo>
                  <a:lnTo>
                    <a:pt x="170" y="1123"/>
                  </a:lnTo>
                  <a:lnTo>
                    <a:pt x="187" y="1101"/>
                  </a:lnTo>
                  <a:lnTo>
                    <a:pt x="205" y="1072"/>
                  </a:lnTo>
                  <a:lnTo>
                    <a:pt x="225" y="1034"/>
                  </a:lnTo>
                  <a:lnTo>
                    <a:pt x="243" y="992"/>
                  </a:lnTo>
                  <a:lnTo>
                    <a:pt x="259" y="941"/>
                  </a:lnTo>
                  <a:lnTo>
                    <a:pt x="272" y="881"/>
                  </a:lnTo>
                  <a:lnTo>
                    <a:pt x="281" y="812"/>
                  </a:lnTo>
                  <a:lnTo>
                    <a:pt x="288" y="734"/>
                  </a:lnTo>
                  <a:lnTo>
                    <a:pt x="290" y="643"/>
                  </a:lnTo>
                  <a:lnTo>
                    <a:pt x="285" y="543"/>
                  </a:lnTo>
                  <a:lnTo>
                    <a:pt x="279" y="438"/>
                  </a:lnTo>
                  <a:lnTo>
                    <a:pt x="272" y="349"/>
                  </a:lnTo>
                  <a:lnTo>
                    <a:pt x="263" y="274"/>
                  </a:lnTo>
                  <a:lnTo>
                    <a:pt x="254" y="209"/>
                  </a:lnTo>
                  <a:lnTo>
                    <a:pt x="248" y="156"/>
                  </a:lnTo>
                  <a:lnTo>
                    <a:pt x="239" y="111"/>
                  </a:lnTo>
                  <a:lnTo>
                    <a:pt x="230" y="78"/>
                  </a:lnTo>
                  <a:lnTo>
                    <a:pt x="223" y="51"/>
                  </a:lnTo>
                  <a:lnTo>
                    <a:pt x="214" y="31"/>
                  </a:lnTo>
                  <a:lnTo>
                    <a:pt x="210" y="18"/>
                  </a:lnTo>
                  <a:lnTo>
                    <a:pt x="203" y="9"/>
                  </a:lnTo>
                  <a:lnTo>
                    <a:pt x="201" y="2"/>
                  </a:lnTo>
                  <a:lnTo>
                    <a:pt x="196" y="0"/>
                  </a:lnTo>
                  <a:lnTo>
                    <a:pt x="196"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9" name="Freeform 21">
              <a:extLst>
                <a:ext uri="{FF2B5EF4-FFF2-40B4-BE49-F238E27FC236}">
                  <a16:creationId xmlns:a16="http://schemas.microsoft.com/office/drawing/2014/main" id="{1E432A53-E8A0-41C5-B551-086C48D88F66}"/>
                </a:ext>
              </a:extLst>
            </p:cNvPr>
            <p:cNvSpPr>
              <a:spLocks/>
            </p:cNvSpPr>
            <p:nvPr/>
          </p:nvSpPr>
          <p:spPr bwMode="auto">
            <a:xfrm>
              <a:off x="4621213" y="1008063"/>
              <a:ext cx="4432300" cy="4727575"/>
            </a:xfrm>
            <a:custGeom>
              <a:avLst/>
              <a:gdLst>
                <a:gd name="T0" fmla="*/ 2385 w 2792"/>
                <a:gd name="T1" fmla="*/ 53 h 2978"/>
                <a:gd name="T2" fmla="*/ 2380 w 2792"/>
                <a:gd name="T3" fmla="*/ 267 h 2978"/>
                <a:gd name="T4" fmla="*/ 2438 w 2792"/>
                <a:gd name="T5" fmla="*/ 567 h 2978"/>
                <a:gd name="T6" fmla="*/ 2534 w 2792"/>
                <a:gd name="T7" fmla="*/ 812 h 2978"/>
                <a:gd name="T8" fmla="*/ 2652 w 2792"/>
                <a:gd name="T9" fmla="*/ 1054 h 2978"/>
                <a:gd name="T10" fmla="*/ 2750 w 2792"/>
                <a:gd name="T11" fmla="*/ 1241 h 2978"/>
                <a:gd name="T12" fmla="*/ 2792 w 2792"/>
                <a:gd name="T13" fmla="*/ 1314 h 2978"/>
                <a:gd name="T14" fmla="*/ 2783 w 2792"/>
                <a:gd name="T15" fmla="*/ 1425 h 2978"/>
                <a:gd name="T16" fmla="*/ 2754 w 2792"/>
                <a:gd name="T17" fmla="*/ 1690 h 2978"/>
                <a:gd name="T18" fmla="*/ 2710 w 2792"/>
                <a:gd name="T19" fmla="*/ 2006 h 2978"/>
                <a:gd name="T20" fmla="*/ 2654 w 2792"/>
                <a:gd name="T21" fmla="*/ 2260 h 2978"/>
                <a:gd name="T22" fmla="*/ 2569 w 2792"/>
                <a:gd name="T23" fmla="*/ 2529 h 2978"/>
                <a:gd name="T24" fmla="*/ 2483 w 2792"/>
                <a:gd name="T25" fmla="*/ 2780 h 2978"/>
                <a:gd name="T26" fmla="*/ 2427 w 2792"/>
                <a:gd name="T27" fmla="*/ 2947 h 2978"/>
                <a:gd name="T28" fmla="*/ 2414 w 2792"/>
                <a:gd name="T29" fmla="*/ 2962 h 2978"/>
                <a:gd name="T30" fmla="*/ 2336 w 2792"/>
                <a:gd name="T31" fmla="*/ 2871 h 2978"/>
                <a:gd name="T32" fmla="*/ 2144 w 2792"/>
                <a:gd name="T33" fmla="*/ 2769 h 2978"/>
                <a:gd name="T34" fmla="*/ 1824 w 2792"/>
                <a:gd name="T35" fmla="*/ 2709 h 2978"/>
                <a:gd name="T36" fmla="*/ 1467 w 2792"/>
                <a:gd name="T37" fmla="*/ 2547 h 2978"/>
                <a:gd name="T38" fmla="*/ 1111 w 2792"/>
                <a:gd name="T39" fmla="*/ 2215 h 2978"/>
                <a:gd name="T40" fmla="*/ 958 w 2792"/>
                <a:gd name="T41" fmla="*/ 1964 h 2978"/>
                <a:gd name="T42" fmla="*/ 1080 w 2792"/>
                <a:gd name="T43" fmla="*/ 1855 h 2978"/>
                <a:gd name="T44" fmla="*/ 1272 w 2792"/>
                <a:gd name="T45" fmla="*/ 1641 h 2978"/>
                <a:gd name="T46" fmla="*/ 1476 w 2792"/>
                <a:gd name="T47" fmla="*/ 1328 h 2978"/>
                <a:gd name="T48" fmla="*/ 1637 w 2792"/>
                <a:gd name="T49" fmla="*/ 916 h 2978"/>
                <a:gd name="T50" fmla="*/ 1610 w 2792"/>
                <a:gd name="T51" fmla="*/ 787 h 2978"/>
                <a:gd name="T52" fmla="*/ 1427 w 2792"/>
                <a:gd name="T53" fmla="*/ 760 h 2978"/>
                <a:gd name="T54" fmla="*/ 1211 w 2792"/>
                <a:gd name="T55" fmla="*/ 763 h 2978"/>
                <a:gd name="T56" fmla="*/ 1069 w 2792"/>
                <a:gd name="T57" fmla="*/ 827 h 2978"/>
                <a:gd name="T58" fmla="*/ 935 w 2792"/>
                <a:gd name="T59" fmla="*/ 961 h 2978"/>
                <a:gd name="T60" fmla="*/ 751 w 2792"/>
                <a:gd name="T61" fmla="*/ 1150 h 2978"/>
                <a:gd name="T62" fmla="*/ 561 w 2792"/>
                <a:gd name="T63" fmla="*/ 1352 h 2978"/>
                <a:gd name="T64" fmla="*/ 406 w 2792"/>
                <a:gd name="T65" fmla="*/ 1519 h 2978"/>
                <a:gd name="T66" fmla="*/ 325 w 2792"/>
                <a:gd name="T67" fmla="*/ 1608 h 2978"/>
                <a:gd name="T68" fmla="*/ 283 w 2792"/>
                <a:gd name="T69" fmla="*/ 1586 h 2978"/>
                <a:gd name="T70" fmla="*/ 161 w 2792"/>
                <a:gd name="T71" fmla="*/ 1497 h 2978"/>
                <a:gd name="T72" fmla="*/ 38 w 2792"/>
                <a:gd name="T73" fmla="*/ 1405 h 2978"/>
                <a:gd name="T74" fmla="*/ 5 w 2792"/>
                <a:gd name="T75" fmla="*/ 1363 h 2978"/>
                <a:gd name="T76" fmla="*/ 76 w 2792"/>
                <a:gd name="T77" fmla="*/ 1254 h 2978"/>
                <a:gd name="T78" fmla="*/ 219 w 2792"/>
                <a:gd name="T79" fmla="*/ 1054 h 2978"/>
                <a:gd name="T80" fmla="*/ 394 w 2792"/>
                <a:gd name="T81" fmla="*/ 814 h 2978"/>
                <a:gd name="T82" fmla="*/ 572 w 2792"/>
                <a:gd name="T83" fmla="*/ 580 h 2978"/>
                <a:gd name="T84" fmla="*/ 719 w 2792"/>
                <a:gd name="T85" fmla="*/ 409 h 2978"/>
                <a:gd name="T86" fmla="*/ 869 w 2792"/>
                <a:gd name="T87" fmla="*/ 309 h 2978"/>
                <a:gd name="T88" fmla="*/ 1194 w 2792"/>
                <a:gd name="T89" fmla="*/ 218 h 2978"/>
                <a:gd name="T90" fmla="*/ 1579 w 2792"/>
                <a:gd name="T91" fmla="*/ 153 h 2978"/>
                <a:gd name="T92" fmla="*/ 1882 w 2792"/>
                <a:gd name="T93" fmla="*/ 118 h 2978"/>
                <a:gd name="T94" fmla="*/ 2193 w 2792"/>
                <a:gd name="T95" fmla="*/ 102 h 2978"/>
                <a:gd name="T96" fmla="*/ 2394 w 2792"/>
                <a:gd name="T97" fmla="*/ 0 h 2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2" h="2978">
                  <a:moveTo>
                    <a:pt x="2394" y="0"/>
                  </a:moveTo>
                  <a:lnTo>
                    <a:pt x="2394" y="6"/>
                  </a:lnTo>
                  <a:lnTo>
                    <a:pt x="2389" y="24"/>
                  </a:lnTo>
                  <a:lnTo>
                    <a:pt x="2385" y="53"/>
                  </a:lnTo>
                  <a:lnTo>
                    <a:pt x="2380" y="93"/>
                  </a:lnTo>
                  <a:lnTo>
                    <a:pt x="2378" y="142"/>
                  </a:lnTo>
                  <a:lnTo>
                    <a:pt x="2378" y="200"/>
                  </a:lnTo>
                  <a:lnTo>
                    <a:pt x="2380" y="267"/>
                  </a:lnTo>
                  <a:lnTo>
                    <a:pt x="2389" y="342"/>
                  </a:lnTo>
                  <a:lnTo>
                    <a:pt x="2402" y="425"/>
                  </a:lnTo>
                  <a:lnTo>
                    <a:pt x="2422" y="511"/>
                  </a:lnTo>
                  <a:lnTo>
                    <a:pt x="2438" y="567"/>
                  </a:lnTo>
                  <a:lnTo>
                    <a:pt x="2458" y="625"/>
                  </a:lnTo>
                  <a:lnTo>
                    <a:pt x="2480" y="687"/>
                  </a:lnTo>
                  <a:lnTo>
                    <a:pt x="2507" y="749"/>
                  </a:lnTo>
                  <a:lnTo>
                    <a:pt x="2534" y="812"/>
                  </a:lnTo>
                  <a:lnTo>
                    <a:pt x="2563" y="876"/>
                  </a:lnTo>
                  <a:lnTo>
                    <a:pt x="2592" y="938"/>
                  </a:lnTo>
                  <a:lnTo>
                    <a:pt x="2623" y="998"/>
                  </a:lnTo>
                  <a:lnTo>
                    <a:pt x="2652" y="1054"/>
                  </a:lnTo>
                  <a:lnTo>
                    <a:pt x="2678" y="1110"/>
                  </a:lnTo>
                  <a:lnTo>
                    <a:pt x="2705" y="1159"/>
                  </a:lnTo>
                  <a:lnTo>
                    <a:pt x="2730" y="1203"/>
                  </a:lnTo>
                  <a:lnTo>
                    <a:pt x="2750" y="1241"/>
                  </a:lnTo>
                  <a:lnTo>
                    <a:pt x="2768" y="1272"/>
                  </a:lnTo>
                  <a:lnTo>
                    <a:pt x="2781" y="1294"/>
                  </a:lnTo>
                  <a:lnTo>
                    <a:pt x="2790" y="1310"/>
                  </a:lnTo>
                  <a:lnTo>
                    <a:pt x="2792" y="1314"/>
                  </a:lnTo>
                  <a:lnTo>
                    <a:pt x="2792" y="1321"/>
                  </a:lnTo>
                  <a:lnTo>
                    <a:pt x="2790" y="1343"/>
                  </a:lnTo>
                  <a:lnTo>
                    <a:pt x="2788" y="1379"/>
                  </a:lnTo>
                  <a:lnTo>
                    <a:pt x="2783" y="1425"/>
                  </a:lnTo>
                  <a:lnTo>
                    <a:pt x="2776" y="1481"/>
                  </a:lnTo>
                  <a:lnTo>
                    <a:pt x="2770" y="1546"/>
                  </a:lnTo>
                  <a:lnTo>
                    <a:pt x="2763" y="1615"/>
                  </a:lnTo>
                  <a:lnTo>
                    <a:pt x="2754" y="1690"/>
                  </a:lnTo>
                  <a:lnTo>
                    <a:pt x="2743" y="1768"/>
                  </a:lnTo>
                  <a:lnTo>
                    <a:pt x="2734" y="1848"/>
                  </a:lnTo>
                  <a:lnTo>
                    <a:pt x="2721" y="1928"/>
                  </a:lnTo>
                  <a:lnTo>
                    <a:pt x="2710" y="2006"/>
                  </a:lnTo>
                  <a:lnTo>
                    <a:pt x="2696" y="2082"/>
                  </a:lnTo>
                  <a:lnTo>
                    <a:pt x="2685" y="2135"/>
                  </a:lnTo>
                  <a:lnTo>
                    <a:pt x="2672" y="2195"/>
                  </a:lnTo>
                  <a:lnTo>
                    <a:pt x="2654" y="2260"/>
                  </a:lnTo>
                  <a:lnTo>
                    <a:pt x="2636" y="2326"/>
                  </a:lnTo>
                  <a:lnTo>
                    <a:pt x="2614" y="2393"/>
                  </a:lnTo>
                  <a:lnTo>
                    <a:pt x="2592" y="2462"/>
                  </a:lnTo>
                  <a:lnTo>
                    <a:pt x="2569" y="2529"/>
                  </a:lnTo>
                  <a:lnTo>
                    <a:pt x="2547" y="2595"/>
                  </a:lnTo>
                  <a:lnTo>
                    <a:pt x="2525" y="2660"/>
                  </a:lnTo>
                  <a:lnTo>
                    <a:pt x="2503" y="2722"/>
                  </a:lnTo>
                  <a:lnTo>
                    <a:pt x="2483" y="2780"/>
                  </a:lnTo>
                  <a:lnTo>
                    <a:pt x="2465" y="2831"/>
                  </a:lnTo>
                  <a:lnTo>
                    <a:pt x="2449" y="2878"/>
                  </a:lnTo>
                  <a:lnTo>
                    <a:pt x="2436" y="2916"/>
                  </a:lnTo>
                  <a:lnTo>
                    <a:pt x="2427" y="2947"/>
                  </a:lnTo>
                  <a:lnTo>
                    <a:pt x="2422" y="2967"/>
                  </a:lnTo>
                  <a:lnTo>
                    <a:pt x="2422" y="2978"/>
                  </a:lnTo>
                  <a:lnTo>
                    <a:pt x="2420" y="2974"/>
                  </a:lnTo>
                  <a:lnTo>
                    <a:pt x="2414" y="2962"/>
                  </a:lnTo>
                  <a:lnTo>
                    <a:pt x="2402" y="2947"/>
                  </a:lnTo>
                  <a:lnTo>
                    <a:pt x="2387" y="2925"/>
                  </a:lnTo>
                  <a:lnTo>
                    <a:pt x="2365" y="2900"/>
                  </a:lnTo>
                  <a:lnTo>
                    <a:pt x="2336" y="2871"/>
                  </a:lnTo>
                  <a:lnTo>
                    <a:pt x="2300" y="2845"/>
                  </a:lnTo>
                  <a:lnTo>
                    <a:pt x="2256" y="2818"/>
                  </a:lnTo>
                  <a:lnTo>
                    <a:pt x="2204" y="2791"/>
                  </a:lnTo>
                  <a:lnTo>
                    <a:pt x="2144" y="2769"/>
                  </a:lnTo>
                  <a:lnTo>
                    <a:pt x="2075" y="2751"/>
                  </a:lnTo>
                  <a:lnTo>
                    <a:pt x="1995" y="2740"/>
                  </a:lnTo>
                  <a:lnTo>
                    <a:pt x="1910" y="2729"/>
                  </a:lnTo>
                  <a:lnTo>
                    <a:pt x="1824" y="2709"/>
                  </a:lnTo>
                  <a:lnTo>
                    <a:pt x="1735" y="2682"/>
                  </a:lnTo>
                  <a:lnTo>
                    <a:pt x="1646" y="2647"/>
                  </a:lnTo>
                  <a:lnTo>
                    <a:pt x="1556" y="2600"/>
                  </a:lnTo>
                  <a:lnTo>
                    <a:pt x="1467" y="2547"/>
                  </a:lnTo>
                  <a:lnTo>
                    <a:pt x="1376" y="2480"/>
                  </a:lnTo>
                  <a:lnTo>
                    <a:pt x="1287" y="2404"/>
                  </a:lnTo>
                  <a:lnTo>
                    <a:pt x="1198" y="2315"/>
                  </a:lnTo>
                  <a:lnTo>
                    <a:pt x="1111" y="2215"/>
                  </a:lnTo>
                  <a:lnTo>
                    <a:pt x="1024" y="2104"/>
                  </a:lnTo>
                  <a:lnTo>
                    <a:pt x="940" y="1977"/>
                  </a:lnTo>
                  <a:lnTo>
                    <a:pt x="944" y="1973"/>
                  </a:lnTo>
                  <a:lnTo>
                    <a:pt x="958" y="1964"/>
                  </a:lnTo>
                  <a:lnTo>
                    <a:pt x="978" y="1946"/>
                  </a:lnTo>
                  <a:lnTo>
                    <a:pt x="1007" y="1921"/>
                  </a:lnTo>
                  <a:lnTo>
                    <a:pt x="1040" y="1893"/>
                  </a:lnTo>
                  <a:lnTo>
                    <a:pt x="1080" y="1855"/>
                  </a:lnTo>
                  <a:lnTo>
                    <a:pt x="1125" y="1810"/>
                  </a:lnTo>
                  <a:lnTo>
                    <a:pt x="1171" y="1761"/>
                  </a:lnTo>
                  <a:lnTo>
                    <a:pt x="1220" y="1704"/>
                  </a:lnTo>
                  <a:lnTo>
                    <a:pt x="1272" y="1641"/>
                  </a:lnTo>
                  <a:lnTo>
                    <a:pt x="1325" y="1572"/>
                  </a:lnTo>
                  <a:lnTo>
                    <a:pt x="1376" y="1497"/>
                  </a:lnTo>
                  <a:lnTo>
                    <a:pt x="1427" y="1414"/>
                  </a:lnTo>
                  <a:lnTo>
                    <a:pt x="1476" y="1328"/>
                  </a:lnTo>
                  <a:lnTo>
                    <a:pt x="1523" y="1232"/>
                  </a:lnTo>
                  <a:lnTo>
                    <a:pt x="1565" y="1134"/>
                  </a:lnTo>
                  <a:lnTo>
                    <a:pt x="1603" y="1027"/>
                  </a:lnTo>
                  <a:lnTo>
                    <a:pt x="1637" y="916"/>
                  </a:lnTo>
                  <a:lnTo>
                    <a:pt x="1663" y="798"/>
                  </a:lnTo>
                  <a:lnTo>
                    <a:pt x="1657" y="796"/>
                  </a:lnTo>
                  <a:lnTo>
                    <a:pt x="1639" y="792"/>
                  </a:lnTo>
                  <a:lnTo>
                    <a:pt x="1610" y="787"/>
                  </a:lnTo>
                  <a:lnTo>
                    <a:pt x="1574" y="780"/>
                  </a:lnTo>
                  <a:lnTo>
                    <a:pt x="1530" y="774"/>
                  </a:lnTo>
                  <a:lnTo>
                    <a:pt x="1481" y="767"/>
                  </a:lnTo>
                  <a:lnTo>
                    <a:pt x="1427" y="760"/>
                  </a:lnTo>
                  <a:lnTo>
                    <a:pt x="1372" y="758"/>
                  </a:lnTo>
                  <a:lnTo>
                    <a:pt x="1318" y="756"/>
                  </a:lnTo>
                  <a:lnTo>
                    <a:pt x="1263" y="758"/>
                  </a:lnTo>
                  <a:lnTo>
                    <a:pt x="1211" y="763"/>
                  </a:lnTo>
                  <a:lnTo>
                    <a:pt x="1165" y="774"/>
                  </a:lnTo>
                  <a:lnTo>
                    <a:pt x="1125" y="787"/>
                  </a:lnTo>
                  <a:lnTo>
                    <a:pt x="1091" y="809"/>
                  </a:lnTo>
                  <a:lnTo>
                    <a:pt x="1069" y="827"/>
                  </a:lnTo>
                  <a:lnTo>
                    <a:pt x="1042" y="854"/>
                  </a:lnTo>
                  <a:lnTo>
                    <a:pt x="1011" y="885"/>
                  </a:lnTo>
                  <a:lnTo>
                    <a:pt x="973" y="921"/>
                  </a:lnTo>
                  <a:lnTo>
                    <a:pt x="935" y="961"/>
                  </a:lnTo>
                  <a:lnTo>
                    <a:pt x="891" y="1005"/>
                  </a:lnTo>
                  <a:lnTo>
                    <a:pt x="846" y="1052"/>
                  </a:lnTo>
                  <a:lnTo>
                    <a:pt x="800" y="1101"/>
                  </a:lnTo>
                  <a:lnTo>
                    <a:pt x="751" y="1150"/>
                  </a:lnTo>
                  <a:lnTo>
                    <a:pt x="704" y="1201"/>
                  </a:lnTo>
                  <a:lnTo>
                    <a:pt x="655" y="1252"/>
                  </a:lnTo>
                  <a:lnTo>
                    <a:pt x="608" y="1303"/>
                  </a:lnTo>
                  <a:lnTo>
                    <a:pt x="561" y="1352"/>
                  </a:lnTo>
                  <a:lnTo>
                    <a:pt x="519" y="1399"/>
                  </a:lnTo>
                  <a:lnTo>
                    <a:pt x="477" y="1443"/>
                  </a:lnTo>
                  <a:lnTo>
                    <a:pt x="439" y="1483"/>
                  </a:lnTo>
                  <a:lnTo>
                    <a:pt x="406" y="1519"/>
                  </a:lnTo>
                  <a:lnTo>
                    <a:pt x="377" y="1550"/>
                  </a:lnTo>
                  <a:lnTo>
                    <a:pt x="354" y="1577"/>
                  </a:lnTo>
                  <a:lnTo>
                    <a:pt x="337" y="1595"/>
                  </a:lnTo>
                  <a:lnTo>
                    <a:pt x="325" y="1608"/>
                  </a:lnTo>
                  <a:lnTo>
                    <a:pt x="321" y="1612"/>
                  </a:lnTo>
                  <a:lnTo>
                    <a:pt x="316" y="1608"/>
                  </a:lnTo>
                  <a:lnTo>
                    <a:pt x="303" y="1599"/>
                  </a:lnTo>
                  <a:lnTo>
                    <a:pt x="283" y="1586"/>
                  </a:lnTo>
                  <a:lnTo>
                    <a:pt x="256" y="1568"/>
                  </a:lnTo>
                  <a:lnTo>
                    <a:pt x="227" y="1546"/>
                  </a:lnTo>
                  <a:lnTo>
                    <a:pt x="194" y="1521"/>
                  </a:lnTo>
                  <a:lnTo>
                    <a:pt x="161" y="1497"/>
                  </a:lnTo>
                  <a:lnTo>
                    <a:pt x="127" y="1472"/>
                  </a:lnTo>
                  <a:lnTo>
                    <a:pt x="94" y="1448"/>
                  </a:lnTo>
                  <a:lnTo>
                    <a:pt x="65" y="1425"/>
                  </a:lnTo>
                  <a:lnTo>
                    <a:pt x="38" y="1405"/>
                  </a:lnTo>
                  <a:lnTo>
                    <a:pt x="18" y="1390"/>
                  </a:lnTo>
                  <a:lnTo>
                    <a:pt x="5" y="1377"/>
                  </a:lnTo>
                  <a:lnTo>
                    <a:pt x="0" y="1370"/>
                  </a:lnTo>
                  <a:lnTo>
                    <a:pt x="5" y="1363"/>
                  </a:lnTo>
                  <a:lnTo>
                    <a:pt x="14" y="1348"/>
                  </a:lnTo>
                  <a:lnTo>
                    <a:pt x="29" y="1323"/>
                  </a:lnTo>
                  <a:lnTo>
                    <a:pt x="49" y="1292"/>
                  </a:lnTo>
                  <a:lnTo>
                    <a:pt x="76" y="1254"/>
                  </a:lnTo>
                  <a:lnTo>
                    <a:pt x="107" y="1212"/>
                  </a:lnTo>
                  <a:lnTo>
                    <a:pt x="141" y="1163"/>
                  </a:lnTo>
                  <a:lnTo>
                    <a:pt x="178" y="1110"/>
                  </a:lnTo>
                  <a:lnTo>
                    <a:pt x="219" y="1054"/>
                  </a:lnTo>
                  <a:lnTo>
                    <a:pt x="261" y="996"/>
                  </a:lnTo>
                  <a:lnTo>
                    <a:pt x="303" y="936"/>
                  </a:lnTo>
                  <a:lnTo>
                    <a:pt x="350" y="874"/>
                  </a:lnTo>
                  <a:lnTo>
                    <a:pt x="394" y="814"/>
                  </a:lnTo>
                  <a:lnTo>
                    <a:pt x="441" y="751"/>
                  </a:lnTo>
                  <a:lnTo>
                    <a:pt x="486" y="691"/>
                  </a:lnTo>
                  <a:lnTo>
                    <a:pt x="530" y="636"/>
                  </a:lnTo>
                  <a:lnTo>
                    <a:pt x="572" y="580"/>
                  </a:lnTo>
                  <a:lnTo>
                    <a:pt x="615" y="529"/>
                  </a:lnTo>
                  <a:lnTo>
                    <a:pt x="653" y="485"/>
                  </a:lnTo>
                  <a:lnTo>
                    <a:pt x="688" y="442"/>
                  </a:lnTo>
                  <a:lnTo>
                    <a:pt x="719" y="409"/>
                  </a:lnTo>
                  <a:lnTo>
                    <a:pt x="746" y="380"/>
                  </a:lnTo>
                  <a:lnTo>
                    <a:pt x="771" y="360"/>
                  </a:lnTo>
                  <a:lnTo>
                    <a:pt x="813" y="333"/>
                  </a:lnTo>
                  <a:lnTo>
                    <a:pt x="869" y="309"/>
                  </a:lnTo>
                  <a:lnTo>
                    <a:pt x="938" y="284"/>
                  </a:lnTo>
                  <a:lnTo>
                    <a:pt x="1016" y="260"/>
                  </a:lnTo>
                  <a:lnTo>
                    <a:pt x="1102" y="240"/>
                  </a:lnTo>
                  <a:lnTo>
                    <a:pt x="1194" y="218"/>
                  </a:lnTo>
                  <a:lnTo>
                    <a:pt x="1292" y="200"/>
                  </a:lnTo>
                  <a:lnTo>
                    <a:pt x="1387" y="182"/>
                  </a:lnTo>
                  <a:lnTo>
                    <a:pt x="1485" y="167"/>
                  </a:lnTo>
                  <a:lnTo>
                    <a:pt x="1579" y="153"/>
                  </a:lnTo>
                  <a:lnTo>
                    <a:pt x="1668" y="140"/>
                  </a:lnTo>
                  <a:lnTo>
                    <a:pt x="1750" y="131"/>
                  </a:lnTo>
                  <a:lnTo>
                    <a:pt x="1821" y="124"/>
                  </a:lnTo>
                  <a:lnTo>
                    <a:pt x="1882" y="118"/>
                  </a:lnTo>
                  <a:lnTo>
                    <a:pt x="1984" y="113"/>
                  </a:lnTo>
                  <a:lnTo>
                    <a:pt x="2069" y="109"/>
                  </a:lnTo>
                  <a:lnTo>
                    <a:pt x="2140" y="104"/>
                  </a:lnTo>
                  <a:lnTo>
                    <a:pt x="2193" y="102"/>
                  </a:lnTo>
                  <a:lnTo>
                    <a:pt x="2233" y="102"/>
                  </a:lnTo>
                  <a:lnTo>
                    <a:pt x="2258" y="102"/>
                  </a:lnTo>
                  <a:lnTo>
                    <a:pt x="2264" y="102"/>
                  </a:lnTo>
                  <a:lnTo>
                    <a:pt x="239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0" name="Freeform 22">
              <a:extLst>
                <a:ext uri="{FF2B5EF4-FFF2-40B4-BE49-F238E27FC236}">
                  <a16:creationId xmlns:a16="http://schemas.microsoft.com/office/drawing/2014/main" id="{D755BCB3-283F-46A3-9089-CAF33B35CE42}"/>
                </a:ext>
              </a:extLst>
            </p:cNvPr>
            <p:cNvSpPr>
              <a:spLocks/>
            </p:cNvSpPr>
            <p:nvPr/>
          </p:nvSpPr>
          <p:spPr bwMode="auto">
            <a:xfrm>
              <a:off x="8396288" y="1008063"/>
              <a:ext cx="631825" cy="842963"/>
            </a:xfrm>
            <a:custGeom>
              <a:avLst/>
              <a:gdLst>
                <a:gd name="T0" fmla="*/ 16 w 398"/>
                <a:gd name="T1" fmla="*/ 0 h 531"/>
                <a:gd name="T2" fmla="*/ 398 w 398"/>
                <a:gd name="T3" fmla="*/ 282 h 531"/>
                <a:gd name="T4" fmla="*/ 278 w 398"/>
                <a:gd name="T5" fmla="*/ 531 h 531"/>
                <a:gd name="T6" fmla="*/ 0 w 398"/>
                <a:gd name="T7" fmla="*/ 169 h 531"/>
                <a:gd name="T8" fmla="*/ 16 w 398"/>
                <a:gd name="T9" fmla="*/ 0 h 531"/>
              </a:gdLst>
              <a:ahLst/>
              <a:cxnLst>
                <a:cxn ang="0">
                  <a:pos x="T0" y="T1"/>
                </a:cxn>
                <a:cxn ang="0">
                  <a:pos x="T2" y="T3"/>
                </a:cxn>
                <a:cxn ang="0">
                  <a:pos x="T4" y="T5"/>
                </a:cxn>
                <a:cxn ang="0">
                  <a:pos x="T6" y="T7"/>
                </a:cxn>
                <a:cxn ang="0">
                  <a:pos x="T8" y="T9"/>
                </a:cxn>
              </a:cxnLst>
              <a:rect l="0" t="0" r="r" b="b"/>
              <a:pathLst>
                <a:path w="398" h="531">
                  <a:moveTo>
                    <a:pt x="16" y="0"/>
                  </a:moveTo>
                  <a:lnTo>
                    <a:pt x="398" y="282"/>
                  </a:lnTo>
                  <a:lnTo>
                    <a:pt x="278" y="531"/>
                  </a:lnTo>
                  <a:lnTo>
                    <a:pt x="0" y="169"/>
                  </a:lnTo>
                  <a:lnTo>
                    <a:pt x="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1" name="Freeform 23">
              <a:extLst>
                <a:ext uri="{FF2B5EF4-FFF2-40B4-BE49-F238E27FC236}">
                  <a16:creationId xmlns:a16="http://schemas.microsoft.com/office/drawing/2014/main" id="{25CC509F-1DD4-4E17-B32E-70CD94617552}"/>
                </a:ext>
              </a:extLst>
            </p:cNvPr>
            <p:cNvSpPr>
              <a:spLocks/>
            </p:cNvSpPr>
            <p:nvPr/>
          </p:nvSpPr>
          <p:spPr bwMode="auto">
            <a:xfrm>
              <a:off x="9064625" y="1265238"/>
              <a:ext cx="190500" cy="487363"/>
            </a:xfrm>
            <a:custGeom>
              <a:avLst/>
              <a:gdLst>
                <a:gd name="T0" fmla="*/ 55 w 120"/>
                <a:gd name="T1" fmla="*/ 0 h 307"/>
                <a:gd name="T2" fmla="*/ 120 w 120"/>
                <a:gd name="T3" fmla="*/ 307 h 307"/>
                <a:gd name="T4" fmla="*/ 0 w 120"/>
                <a:gd name="T5" fmla="*/ 125 h 307"/>
                <a:gd name="T6" fmla="*/ 55 w 120"/>
                <a:gd name="T7" fmla="*/ 0 h 307"/>
              </a:gdLst>
              <a:ahLst/>
              <a:cxnLst>
                <a:cxn ang="0">
                  <a:pos x="T0" y="T1"/>
                </a:cxn>
                <a:cxn ang="0">
                  <a:pos x="T2" y="T3"/>
                </a:cxn>
                <a:cxn ang="0">
                  <a:pos x="T4" y="T5"/>
                </a:cxn>
                <a:cxn ang="0">
                  <a:pos x="T6" y="T7"/>
                </a:cxn>
              </a:cxnLst>
              <a:rect l="0" t="0" r="r" b="b"/>
              <a:pathLst>
                <a:path w="120" h="307">
                  <a:moveTo>
                    <a:pt x="55" y="0"/>
                  </a:moveTo>
                  <a:lnTo>
                    <a:pt x="120" y="307"/>
                  </a:lnTo>
                  <a:lnTo>
                    <a:pt x="0" y="125"/>
                  </a:lnTo>
                  <a:lnTo>
                    <a:pt x="55"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2" name="Freeform 24">
              <a:extLst>
                <a:ext uri="{FF2B5EF4-FFF2-40B4-BE49-F238E27FC236}">
                  <a16:creationId xmlns:a16="http://schemas.microsoft.com/office/drawing/2014/main" id="{4605F305-EEFD-4E96-84A9-B9D89A929D6B}"/>
                </a:ext>
              </a:extLst>
            </p:cNvPr>
            <p:cNvSpPr>
              <a:spLocks/>
            </p:cNvSpPr>
            <p:nvPr/>
          </p:nvSpPr>
          <p:spPr bwMode="auto">
            <a:xfrm>
              <a:off x="6862763" y="1798638"/>
              <a:ext cx="936625" cy="862013"/>
            </a:xfrm>
            <a:custGeom>
              <a:avLst/>
              <a:gdLst>
                <a:gd name="T0" fmla="*/ 590 w 590"/>
                <a:gd name="T1" fmla="*/ 0 h 543"/>
                <a:gd name="T2" fmla="*/ 554 w 590"/>
                <a:gd name="T3" fmla="*/ 93 h 543"/>
                <a:gd name="T4" fmla="*/ 516 w 590"/>
                <a:gd name="T5" fmla="*/ 178 h 543"/>
                <a:gd name="T6" fmla="*/ 474 w 590"/>
                <a:gd name="T7" fmla="*/ 251 h 543"/>
                <a:gd name="T8" fmla="*/ 434 w 590"/>
                <a:gd name="T9" fmla="*/ 314 h 543"/>
                <a:gd name="T10" fmla="*/ 392 w 590"/>
                <a:gd name="T11" fmla="*/ 369 h 543"/>
                <a:gd name="T12" fmla="*/ 352 w 590"/>
                <a:gd name="T13" fmla="*/ 414 h 543"/>
                <a:gd name="T14" fmla="*/ 314 w 590"/>
                <a:gd name="T15" fmla="*/ 451 h 543"/>
                <a:gd name="T16" fmla="*/ 278 w 590"/>
                <a:gd name="T17" fmla="*/ 483 h 543"/>
                <a:gd name="T18" fmla="*/ 247 w 590"/>
                <a:gd name="T19" fmla="*/ 505 h 543"/>
                <a:gd name="T20" fmla="*/ 222 w 590"/>
                <a:gd name="T21" fmla="*/ 523 h 543"/>
                <a:gd name="T22" fmla="*/ 202 w 590"/>
                <a:gd name="T23" fmla="*/ 534 h 543"/>
                <a:gd name="T24" fmla="*/ 189 w 590"/>
                <a:gd name="T25" fmla="*/ 540 h 543"/>
                <a:gd name="T26" fmla="*/ 185 w 590"/>
                <a:gd name="T27" fmla="*/ 543 h 543"/>
                <a:gd name="T28" fmla="*/ 205 w 590"/>
                <a:gd name="T29" fmla="*/ 487 h 543"/>
                <a:gd name="T30" fmla="*/ 218 w 590"/>
                <a:gd name="T31" fmla="*/ 438 h 543"/>
                <a:gd name="T32" fmla="*/ 231 w 590"/>
                <a:gd name="T33" fmla="*/ 391 h 543"/>
                <a:gd name="T34" fmla="*/ 240 w 590"/>
                <a:gd name="T35" fmla="*/ 354 h 543"/>
                <a:gd name="T36" fmla="*/ 247 w 590"/>
                <a:gd name="T37" fmla="*/ 325 h 543"/>
                <a:gd name="T38" fmla="*/ 251 w 590"/>
                <a:gd name="T39" fmla="*/ 307 h 543"/>
                <a:gd name="T40" fmla="*/ 251 w 590"/>
                <a:gd name="T41" fmla="*/ 300 h 543"/>
                <a:gd name="T42" fmla="*/ 234 w 590"/>
                <a:gd name="T43" fmla="*/ 294 h 543"/>
                <a:gd name="T44" fmla="*/ 205 w 590"/>
                <a:gd name="T45" fmla="*/ 289 h 543"/>
                <a:gd name="T46" fmla="*/ 169 w 590"/>
                <a:gd name="T47" fmla="*/ 285 h 543"/>
                <a:gd name="T48" fmla="*/ 131 w 590"/>
                <a:gd name="T49" fmla="*/ 278 h 543"/>
                <a:gd name="T50" fmla="*/ 91 w 590"/>
                <a:gd name="T51" fmla="*/ 274 h 543"/>
                <a:gd name="T52" fmla="*/ 55 w 590"/>
                <a:gd name="T53" fmla="*/ 271 h 543"/>
                <a:gd name="T54" fmla="*/ 26 w 590"/>
                <a:gd name="T55" fmla="*/ 267 h 543"/>
                <a:gd name="T56" fmla="*/ 6 w 590"/>
                <a:gd name="T57" fmla="*/ 265 h 543"/>
                <a:gd name="T58" fmla="*/ 0 w 590"/>
                <a:gd name="T59" fmla="*/ 265 h 543"/>
                <a:gd name="T60" fmla="*/ 6 w 590"/>
                <a:gd name="T61" fmla="*/ 265 h 543"/>
                <a:gd name="T62" fmla="*/ 26 w 590"/>
                <a:gd name="T63" fmla="*/ 265 h 543"/>
                <a:gd name="T64" fmla="*/ 55 w 590"/>
                <a:gd name="T65" fmla="*/ 265 h 543"/>
                <a:gd name="T66" fmla="*/ 91 w 590"/>
                <a:gd name="T67" fmla="*/ 262 h 543"/>
                <a:gd name="T68" fmla="*/ 133 w 590"/>
                <a:gd name="T69" fmla="*/ 260 h 543"/>
                <a:gd name="T70" fmla="*/ 182 w 590"/>
                <a:gd name="T71" fmla="*/ 253 h 543"/>
                <a:gd name="T72" fmla="*/ 231 w 590"/>
                <a:gd name="T73" fmla="*/ 247 h 543"/>
                <a:gd name="T74" fmla="*/ 280 w 590"/>
                <a:gd name="T75" fmla="*/ 236 h 543"/>
                <a:gd name="T76" fmla="*/ 329 w 590"/>
                <a:gd name="T77" fmla="*/ 222 h 543"/>
                <a:gd name="T78" fmla="*/ 367 w 590"/>
                <a:gd name="T79" fmla="*/ 207 h 543"/>
                <a:gd name="T80" fmla="*/ 403 w 590"/>
                <a:gd name="T81" fmla="*/ 187 h 543"/>
                <a:gd name="T82" fmla="*/ 436 w 590"/>
                <a:gd name="T83" fmla="*/ 162 h 543"/>
                <a:gd name="T84" fmla="*/ 470 w 590"/>
                <a:gd name="T85" fmla="*/ 136 h 543"/>
                <a:gd name="T86" fmla="*/ 498 w 590"/>
                <a:gd name="T87" fmla="*/ 107 h 543"/>
                <a:gd name="T88" fmla="*/ 525 w 590"/>
                <a:gd name="T89" fmla="*/ 80 h 543"/>
                <a:gd name="T90" fmla="*/ 547 w 590"/>
                <a:gd name="T91" fmla="*/ 56 h 543"/>
                <a:gd name="T92" fmla="*/ 565 w 590"/>
                <a:gd name="T93" fmla="*/ 33 h 543"/>
                <a:gd name="T94" fmla="*/ 579 w 590"/>
                <a:gd name="T95" fmla="*/ 15 h 543"/>
                <a:gd name="T96" fmla="*/ 587 w 590"/>
                <a:gd name="T97" fmla="*/ 4 h 543"/>
                <a:gd name="T98" fmla="*/ 590 w 590"/>
                <a:gd name="T99"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0" h="543">
                  <a:moveTo>
                    <a:pt x="590" y="0"/>
                  </a:moveTo>
                  <a:lnTo>
                    <a:pt x="554" y="93"/>
                  </a:lnTo>
                  <a:lnTo>
                    <a:pt x="516" y="178"/>
                  </a:lnTo>
                  <a:lnTo>
                    <a:pt x="474" y="251"/>
                  </a:lnTo>
                  <a:lnTo>
                    <a:pt x="434" y="314"/>
                  </a:lnTo>
                  <a:lnTo>
                    <a:pt x="392" y="369"/>
                  </a:lnTo>
                  <a:lnTo>
                    <a:pt x="352" y="414"/>
                  </a:lnTo>
                  <a:lnTo>
                    <a:pt x="314" y="451"/>
                  </a:lnTo>
                  <a:lnTo>
                    <a:pt x="278" y="483"/>
                  </a:lnTo>
                  <a:lnTo>
                    <a:pt x="247" y="505"/>
                  </a:lnTo>
                  <a:lnTo>
                    <a:pt x="222" y="523"/>
                  </a:lnTo>
                  <a:lnTo>
                    <a:pt x="202" y="534"/>
                  </a:lnTo>
                  <a:lnTo>
                    <a:pt x="189" y="540"/>
                  </a:lnTo>
                  <a:lnTo>
                    <a:pt x="185" y="543"/>
                  </a:lnTo>
                  <a:lnTo>
                    <a:pt x="205" y="487"/>
                  </a:lnTo>
                  <a:lnTo>
                    <a:pt x="218" y="438"/>
                  </a:lnTo>
                  <a:lnTo>
                    <a:pt x="231" y="391"/>
                  </a:lnTo>
                  <a:lnTo>
                    <a:pt x="240" y="354"/>
                  </a:lnTo>
                  <a:lnTo>
                    <a:pt x="247" y="325"/>
                  </a:lnTo>
                  <a:lnTo>
                    <a:pt x="251" y="307"/>
                  </a:lnTo>
                  <a:lnTo>
                    <a:pt x="251" y="300"/>
                  </a:lnTo>
                  <a:lnTo>
                    <a:pt x="234" y="294"/>
                  </a:lnTo>
                  <a:lnTo>
                    <a:pt x="205" y="289"/>
                  </a:lnTo>
                  <a:lnTo>
                    <a:pt x="169" y="285"/>
                  </a:lnTo>
                  <a:lnTo>
                    <a:pt x="131" y="278"/>
                  </a:lnTo>
                  <a:lnTo>
                    <a:pt x="91" y="274"/>
                  </a:lnTo>
                  <a:lnTo>
                    <a:pt x="55" y="271"/>
                  </a:lnTo>
                  <a:lnTo>
                    <a:pt x="26" y="267"/>
                  </a:lnTo>
                  <a:lnTo>
                    <a:pt x="6" y="265"/>
                  </a:lnTo>
                  <a:lnTo>
                    <a:pt x="0" y="265"/>
                  </a:lnTo>
                  <a:lnTo>
                    <a:pt x="6" y="265"/>
                  </a:lnTo>
                  <a:lnTo>
                    <a:pt x="26" y="265"/>
                  </a:lnTo>
                  <a:lnTo>
                    <a:pt x="55" y="265"/>
                  </a:lnTo>
                  <a:lnTo>
                    <a:pt x="91" y="262"/>
                  </a:lnTo>
                  <a:lnTo>
                    <a:pt x="133" y="260"/>
                  </a:lnTo>
                  <a:lnTo>
                    <a:pt x="182" y="253"/>
                  </a:lnTo>
                  <a:lnTo>
                    <a:pt x="231" y="247"/>
                  </a:lnTo>
                  <a:lnTo>
                    <a:pt x="280" y="236"/>
                  </a:lnTo>
                  <a:lnTo>
                    <a:pt x="329" y="222"/>
                  </a:lnTo>
                  <a:lnTo>
                    <a:pt x="367" y="207"/>
                  </a:lnTo>
                  <a:lnTo>
                    <a:pt x="403" y="187"/>
                  </a:lnTo>
                  <a:lnTo>
                    <a:pt x="436" y="162"/>
                  </a:lnTo>
                  <a:lnTo>
                    <a:pt x="470" y="136"/>
                  </a:lnTo>
                  <a:lnTo>
                    <a:pt x="498" y="107"/>
                  </a:lnTo>
                  <a:lnTo>
                    <a:pt x="525" y="80"/>
                  </a:lnTo>
                  <a:lnTo>
                    <a:pt x="547" y="56"/>
                  </a:lnTo>
                  <a:lnTo>
                    <a:pt x="565" y="33"/>
                  </a:lnTo>
                  <a:lnTo>
                    <a:pt x="579" y="15"/>
                  </a:lnTo>
                  <a:lnTo>
                    <a:pt x="587" y="4"/>
                  </a:lnTo>
                  <a:lnTo>
                    <a:pt x="590"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93" name="Freeform 12">
            <a:extLst>
              <a:ext uri="{FF2B5EF4-FFF2-40B4-BE49-F238E27FC236}">
                <a16:creationId xmlns:a16="http://schemas.microsoft.com/office/drawing/2014/main" id="{D20A6AB0-56EE-48A1-A290-475E25553805}"/>
              </a:ext>
            </a:extLst>
          </p:cNvPr>
          <p:cNvSpPr>
            <a:spLocks noEditPoints="1"/>
          </p:cNvSpPr>
          <p:nvPr/>
        </p:nvSpPr>
        <p:spPr bwMode="auto">
          <a:xfrm>
            <a:off x="5712627" y="2819914"/>
            <a:ext cx="367550" cy="368133"/>
          </a:xfrm>
          <a:custGeom>
            <a:avLst/>
            <a:gdLst>
              <a:gd name="T0" fmla="*/ 1219 w 2296"/>
              <a:gd name="T1" fmla="*/ 0 h 2296"/>
              <a:gd name="T2" fmla="*/ 1677 w 2296"/>
              <a:gd name="T3" fmla="*/ 130 h 2296"/>
              <a:gd name="T4" fmla="*/ 1858 w 2296"/>
              <a:gd name="T5" fmla="*/ 58 h 2296"/>
              <a:gd name="T6" fmla="*/ 1973 w 2296"/>
              <a:gd name="T7" fmla="*/ 101 h 2296"/>
              <a:gd name="T8" fmla="*/ 1990 w 2296"/>
              <a:gd name="T9" fmla="*/ 305 h 2296"/>
              <a:gd name="T10" fmla="*/ 2192 w 2296"/>
              <a:gd name="T11" fmla="*/ 323 h 2296"/>
              <a:gd name="T12" fmla="*/ 2234 w 2296"/>
              <a:gd name="T13" fmla="*/ 443 h 2296"/>
              <a:gd name="T14" fmla="*/ 2135 w 2296"/>
              <a:gd name="T15" fmla="*/ 562 h 2296"/>
              <a:gd name="T16" fmla="*/ 2296 w 2296"/>
              <a:gd name="T17" fmla="*/ 1077 h 2296"/>
              <a:gd name="T18" fmla="*/ 2292 w 2296"/>
              <a:gd name="T19" fmla="*/ 1237 h 2296"/>
              <a:gd name="T20" fmla="*/ 1348 w 2296"/>
              <a:gd name="T21" fmla="*/ 2279 h 2296"/>
              <a:gd name="T22" fmla="*/ 1076 w 2296"/>
              <a:gd name="T23" fmla="*/ 2296 h 2296"/>
              <a:gd name="T24" fmla="*/ 904 w 2296"/>
              <a:gd name="T25" fmla="*/ 2270 h 2296"/>
              <a:gd name="T26" fmla="*/ 0 w 2296"/>
              <a:gd name="T27" fmla="*/ 1220 h 2296"/>
              <a:gd name="T28" fmla="*/ 22 w 2296"/>
              <a:gd name="T29" fmla="*/ 924 h 2296"/>
              <a:gd name="T30" fmla="*/ 1076 w 2296"/>
              <a:gd name="T31" fmla="*/ 0 h 2296"/>
              <a:gd name="T32" fmla="*/ 367 w 2296"/>
              <a:gd name="T33" fmla="*/ 502 h 2296"/>
              <a:gd name="T34" fmla="*/ 1851 w 2296"/>
              <a:gd name="T35" fmla="*/ 1877 h 2296"/>
              <a:gd name="T36" fmla="*/ 1959 w 2296"/>
              <a:gd name="T37" fmla="*/ 718 h 2296"/>
              <a:gd name="T38" fmla="*/ 1795 w 2296"/>
              <a:gd name="T39" fmla="*/ 735 h 2296"/>
              <a:gd name="T40" fmla="*/ 666 w 2296"/>
              <a:gd name="T41" fmla="*/ 1745 h 2296"/>
              <a:gd name="T42" fmla="*/ 936 w 2296"/>
              <a:gd name="T43" fmla="*/ 412 h 2296"/>
              <a:gd name="T44" fmla="*/ 1554 w 2296"/>
              <a:gd name="T45" fmla="*/ 408 h 2296"/>
              <a:gd name="T46" fmla="*/ 1647 w 2296"/>
              <a:gd name="T47" fmla="*/ 269 h 2296"/>
              <a:gd name="T48" fmla="*/ 712 w 2296"/>
              <a:gd name="T49" fmla="*/ 691 h 2296"/>
              <a:gd name="T50" fmla="*/ 1596 w 2296"/>
              <a:gd name="T51" fmla="*/ 1594 h 2296"/>
              <a:gd name="T52" fmla="*/ 1450 w 2296"/>
              <a:gd name="T53" fmla="*/ 945 h 2296"/>
              <a:gd name="T54" fmla="*/ 889 w 2296"/>
              <a:gd name="T55" fmla="*/ 1403 h 2296"/>
              <a:gd name="T56" fmla="*/ 1350 w 2296"/>
              <a:gd name="T57" fmla="*/ 846 h 2296"/>
              <a:gd name="T58" fmla="*/ 1253 w 2296"/>
              <a:gd name="T59" fmla="*/ 948 h 2296"/>
              <a:gd name="T60" fmla="*/ 995 w 2296"/>
              <a:gd name="T61" fmla="*/ 1318 h 2296"/>
              <a:gd name="T62" fmla="*/ 1348 w 2296"/>
              <a:gd name="T63" fmla="*/ 1044 h 2296"/>
              <a:gd name="T64" fmla="*/ 1200 w 2296"/>
              <a:gd name="T65" fmla="*/ 1191 h 2296"/>
              <a:gd name="T66" fmla="*/ 1084 w 2296"/>
              <a:gd name="T67" fmla="*/ 1167 h 2296"/>
              <a:gd name="T68" fmla="*/ 1253 w 2296"/>
              <a:gd name="T69" fmla="*/ 948 h 2296"/>
              <a:gd name="T70" fmla="*/ 1845 w 2296"/>
              <a:gd name="T71" fmla="*/ 261 h 2296"/>
              <a:gd name="T72" fmla="*/ 1691 w 2296"/>
              <a:gd name="T73" fmla="*/ 424 h 2296"/>
              <a:gd name="T74" fmla="*/ 1870 w 2296"/>
              <a:gd name="T75" fmla="*/ 605 h 2296"/>
              <a:gd name="T76" fmla="*/ 2028 w 2296"/>
              <a:gd name="T77" fmla="*/ 458 h 2296"/>
              <a:gd name="T78" fmla="*/ 1981 w 2296"/>
              <a:gd name="T79" fmla="*/ 440 h 2296"/>
              <a:gd name="T80" fmla="*/ 1860 w 2296"/>
              <a:gd name="T81" fmla="*/ 36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96" h="2296">
                <a:moveTo>
                  <a:pt x="1076" y="0"/>
                </a:moveTo>
                <a:cubicBezTo>
                  <a:pt x="1124" y="0"/>
                  <a:pt x="1172" y="0"/>
                  <a:pt x="1219" y="0"/>
                </a:cubicBezTo>
                <a:cubicBezTo>
                  <a:pt x="1225" y="2"/>
                  <a:pt x="1231" y="4"/>
                  <a:pt x="1237" y="4"/>
                </a:cubicBezTo>
                <a:cubicBezTo>
                  <a:pt x="1392" y="16"/>
                  <a:pt x="1539" y="58"/>
                  <a:pt x="1677" y="130"/>
                </a:cubicBezTo>
                <a:cubicBezTo>
                  <a:pt x="1701" y="142"/>
                  <a:pt x="1724" y="155"/>
                  <a:pt x="1749" y="169"/>
                </a:cubicBezTo>
                <a:cubicBezTo>
                  <a:pt x="1786" y="131"/>
                  <a:pt x="1822" y="94"/>
                  <a:pt x="1858" y="58"/>
                </a:cubicBezTo>
                <a:cubicBezTo>
                  <a:pt x="1879" y="38"/>
                  <a:pt x="1904" y="32"/>
                  <a:pt x="1930" y="43"/>
                </a:cubicBezTo>
                <a:cubicBezTo>
                  <a:pt x="1956" y="53"/>
                  <a:pt x="1970" y="74"/>
                  <a:pt x="1973" y="101"/>
                </a:cubicBezTo>
                <a:cubicBezTo>
                  <a:pt x="1975" y="121"/>
                  <a:pt x="1976" y="142"/>
                  <a:pt x="1978" y="162"/>
                </a:cubicBezTo>
                <a:cubicBezTo>
                  <a:pt x="1982" y="209"/>
                  <a:pt x="1986" y="257"/>
                  <a:pt x="1990" y="305"/>
                </a:cubicBezTo>
                <a:cubicBezTo>
                  <a:pt x="2002" y="307"/>
                  <a:pt x="2012" y="308"/>
                  <a:pt x="2023" y="309"/>
                </a:cubicBezTo>
                <a:cubicBezTo>
                  <a:pt x="2079" y="314"/>
                  <a:pt x="2136" y="318"/>
                  <a:pt x="2192" y="323"/>
                </a:cubicBezTo>
                <a:cubicBezTo>
                  <a:pt x="2229" y="326"/>
                  <a:pt x="2255" y="350"/>
                  <a:pt x="2258" y="385"/>
                </a:cubicBezTo>
                <a:cubicBezTo>
                  <a:pt x="2260" y="408"/>
                  <a:pt x="2250" y="427"/>
                  <a:pt x="2234" y="443"/>
                </a:cubicBezTo>
                <a:cubicBezTo>
                  <a:pt x="2198" y="478"/>
                  <a:pt x="2163" y="513"/>
                  <a:pt x="2128" y="548"/>
                </a:cubicBezTo>
                <a:cubicBezTo>
                  <a:pt x="2131" y="554"/>
                  <a:pt x="2133" y="558"/>
                  <a:pt x="2135" y="562"/>
                </a:cubicBezTo>
                <a:cubicBezTo>
                  <a:pt x="2208" y="685"/>
                  <a:pt x="2257" y="818"/>
                  <a:pt x="2280" y="959"/>
                </a:cubicBezTo>
                <a:cubicBezTo>
                  <a:pt x="2286" y="998"/>
                  <a:pt x="2291" y="1037"/>
                  <a:pt x="2296" y="1077"/>
                </a:cubicBezTo>
                <a:cubicBezTo>
                  <a:pt x="2296" y="1124"/>
                  <a:pt x="2296" y="1172"/>
                  <a:pt x="2296" y="1220"/>
                </a:cubicBezTo>
                <a:cubicBezTo>
                  <a:pt x="2294" y="1226"/>
                  <a:pt x="2293" y="1232"/>
                  <a:pt x="2292" y="1237"/>
                </a:cubicBezTo>
                <a:cubicBezTo>
                  <a:pt x="2284" y="1290"/>
                  <a:pt x="2279" y="1344"/>
                  <a:pt x="2268" y="1397"/>
                </a:cubicBezTo>
                <a:cubicBezTo>
                  <a:pt x="2176" y="1842"/>
                  <a:pt x="1796" y="2206"/>
                  <a:pt x="1348" y="2279"/>
                </a:cubicBezTo>
                <a:cubicBezTo>
                  <a:pt x="1305" y="2285"/>
                  <a:pt x="1262" y="2290"/>
                  <a:pt x="1219" y="2296"/>
                </a:cubicBezTo>
                <a:cubicBezTo>
                  <a:pt x="1172" y="2296"/>
                  <a:pt x="1124" y="2296"/>
                  <a:pt x="1076" y="2296"/>
                </a:cubicBezTo>
                <a:cubicBezTo>
                  <a:pt x="1071" y="2295"/>
                  <a:pt x="1066" y="2293"/>
                  <a:pt x="1061" y="2293"/>
                </a:cubicBezTo>
                <a:cubicBezTo>
                  <a:pt x="1009" y="2285"/>
                  <a:pt x="956" y="2280"/>
                  <a:pt x="904" y="2270"/>
                </a:cubicBezTo>
                <a:cubicBezTo>
                  <a:pt x="459" y="2180"/>
                  <a:pt x="90" y="1798"/>
                  <a:pt x="18" y="1351"/>
                </a:cubicBezTo>
                <a:cubicBezTo>
                  <a:pt x="11" y="1307"/>
                  <a:pt x="6" y="1264"/>
                  <a:pt x="0" y="1220"/>
                </a:cubicBezTo>
                <a:cubicBezTo>
                  <a:pt x="0" y="1172"/>
                  <a:pt x="0" y="1124"/>
                  <a:pt x="0" y="1077"/>
                </a:cubicBezTo>
                <a:cubicBezTo>
                  <a:pt x="7" y="1026"/>
                  <a:pt x="13" y="974"/>
                  <a:pt x="22" y="924"/>
                </a:cubicBezTo>
                <a:cubicBezTo>
                  <a:pt x="108" y="467"/>
                  <a:pt x="489" y="93"/>
                  <a:pt x="948" y="18"/>
                </a:cubicBezTo>
                <a:cubicBezTo>
                  <a:pt x="990" y="11"/>
                  <a:pt x="1033" y="6"/>
                  <a:pt x="1076" y="0"/>
                </a:cubicBezTo>
                <a:close/>
                <a:moveTo>
                  <a:pt x="1647" y="269"/>
                </a:moveTo>
                <a:cubicBezTo>
                  <a:pt x="1292" y="54"/>
                  <a:pt x="724" y="74"/>
                  <a:pt x="367" y="502"/>
                </a:cubicBezTo>
                <a:cubicBezTo>
                  <a:pt x="30" y="907"/>
                  <a:pt x="58" y="1519"/>
                  <a:pt x="461" y="1894"/>
                </a:cubicBezTo>
                <a:cubicBezTo>
                  <a:pt x="850" y="2256"/>
                  <a:pt x="1463" y="2251"/>
                  <a:pt x="1851" y="1877"/>
                </a:cubicBezTo>
                <a:cubicBezTo>
                  <a:pt x="2235" y="1508"/>
                  <a:pt x="2223" y="966"/>
                  <a:pt x="2026" y="648"/>
                </a:cubicBezTo>
                <a:cubicBezTo>
                  <a:pt x="2003" y="672"/>
                  <a:pt x="1981" y="695"/>
                  <a:pt x="1959" y="718"/>
                </a:cubicBezTo>
                <a:cubicBezTo>
                  <a:pt x="1940" y="738"/>
                  <a:pt x="1917" y="745"/>
                  <a:pt x="1890" y="742"/>
                </a:cubicBezTo>
                <a:cubicBezTo>
                  <a:pt x="1859" y="738"/>
                  <a:pt x="1828" y="737"/>
                  <a:pt x="1795" y="735"/>
                </a:cubicBezTo>
                <a:cubicBezTo>
                  <a:pt x="2028" y="1108"/>
                  <a:pt x="1894" y="1544"/>
                  <a:pt x="1612" y="1759"/>
                </a:cubicBezTo>
                <a:cubicBezTo>
                  <a:pt x="1335" y="1970"/>
                  <a:pt x="944" y="1967"/>
                  <a:pt x="666" y="1745"/>
                </a:cubicBezTo>
                <a:cubicBezTo>
                  <a:pt x="391" y="1524"/>
                  <a:pt x="302" y="1139"/>
                  <a:pt x="456" y="820"/>
                </a:cubicBezTo>
                <a:cubicBezTo>
                  <a:pt x="555" y="614"/>
                  <a:pt x="716" y="476"/>
                  <a:pt x="936" y="412"/>
                </a:cubicBezTo>
                <a:cubicBezTo>
                  <a:pt x="1156" y="349"/>
                  <a:pt x="1364" y="383"/>
                  <a:pt x="1562" y="502"/>
                </a:cubicBezTo>
                <a:cubicBezTo>
                  <a:pt x="1559" y="467"/>
                  <a:pt x="1558" y="437"/>
                  <a:pt x="1554" y="408"/>
                </a:cubicBezTo>
                <a:cubicBezTo>
                  <a:pt x="1550" y="378"/>
                  <a:pt x="1559" y="355"/>
                  <a:pt x="1580" y="335"/>
                </a:cubicBezTo>
                <a:cubicBezTo>
                  <a:pt x="1603" y="314"/>
                  <a:pt x="1625" y="291"/>
                  <a:pt x="1647" y="269"/>
                </a:cubicBezTo>
                <a:close/>
                <a:moveTo>
                  <a:pt x="1540" y="656"/>
                </a:moveTo>
                <a:cubicBezTo>
                  <a:pt x="1339" y="480"/>
                  <a:pt x="969" y="447"/>
                  <a:pt x="712" y="691"/>
                </a:cubicBezTo>
                <a:cubicBezTo>
                  <a:pt x="455" y="936"/>
                  <a:pt x="449" y="1339"/>
                  <a:pt x="699" y="1593"/>
                </a:cubicBezTo>
                <a:cubicBezTo>
                  <a:pt x="944" y="1842"/>
                  <a:pt x="1350" y="1843"/>
                  <a:pt x="1596" y="1594"/>
                </a:cubicBezTo>
                <a:cubicBezTo>
                  <a:pt x="1848" y="1338"/>
                  <a:pt x="1820" y="964"/>
                  <a:pt x="1640" y="755"/>
                </a:cubicBezTo>
                <a:cubicBezTo>
                  <a:pt x="1577" y="818"/>
                  <a:pt x="1513" y="882"/>
                  <a:pt x="1450" y="945"/>
                </a:cubicBezTo>
                <a:cubicBezTo>
                  <a:pt x="1569" y="1131"/>
                  <a:pt x="1501" y="1340"/>
                  <a:pt x="1362" y="1442"/>
                </a:cubicBezTo>
                <a:cubicBezTo>
                  <a:pt x="1216" y="1548"/>
                  <a:pt x="1016" y="1531"/>
                  <a:pt x="889" y="1403"/>
                </a:cubicBezTo>
                <a:cubicBezTo>
                  <a:pt x="763" y="1275"/>
                  <a:pt x="750" y="1074"/>
                  <a:pt x="857" y="931"/>
                </a:cubicBezTo>
                <a:cubicBezTo>
                  <a:pt x="964" y="788"/>
                  <a:pt x="1173" y="731"/>
                  <a:pt x="1350" y="846"/>
                </a:cubicBezTo>
                <a:cubicBezTo>
                  <a:pt x="1414" y="782"/>
                  <a:pt x="1477" y="719"/>
                  <a:pt x="1540" y="656"/>
                </a:cubicBezTo>
                <a:close/>
                <a:moveTo>
                  <a:pt x="1253" y="948"/>
                </a:moveTo>
                <a:cubicBezTo>
                  <a:pt x="1162" y="892"/>
                  <a:pt x="1032" y="922"/>
                  <a:pt x="965" y="1012"/>
                </a:cubicBezTo>
                <a:cubicBezTo>
                  <a:pt x="894" y="1106"/>
                  <a:pt x="907" y="1239"/>
                  <a:pt x="995" y="1318"/>
                </a:cubicBezTo>
                <a:cubicBezTo>
                  <a:pt x="1084" y="1398"/>
                  <a:pt x="1216" y="1396"/>
                  <a:pt x="1304" y="1314"/>
                </a:cubicBezTo>
                <a:cubicBezTo>
                  <a:pt x="1389" y="1235"/>
                  <a:pt x="1393" y="1108"/>
                  <a:pt x="1348" y="1044"/>
                </a:cubicBezTo>
                <a:cubicBezTo>
                  <a:pt x="1342" y="1050"/>
                  <a:pt x="1337" y="1054"/>
                  <a:pt x="1332" y="1060"/>
                </a:cubicBezTo>
                <a:cubicBezTo>
                  <a:pt x="1288" y="1103"/>
                  <a:pt x="1244" y="1147"/>
                  <a:pt x="1200" y="1191"/>
                </a:cubicBezTo>
                <a:cubicBezTo>
                  <a:pt x="1182" y="1210"/>
                  <a:pt x="1160" y="1220"/>
                  <a:pt x="1134" y="1214"/>
                </a:cubicBezTo>
                <a:cubicBezTo>
                  <a:pt x="1108" y="1208"/>
                  <a:pt x="1091" y="1192"/>
                  <a:pt x="1084" y="1167"/>
                </a:cubicBezTo>
                <a:cubicBezTo>
                  <a:pt x="1076" y="1140"/>
                  <a:pt x="1084" y="1117"/>
                  <a:pt x="1103" y="1098"/>
                </a:cubicBezTo>
                <a:cubicBezTo>
                  <a:pt x="1153" y="1048"/>
                  <a:pt x="1202" y="999"/>
                  <a:pt x="1253" y="948"/>
                </a:cubicBezTo>
                <a:close/>
                <a:moveTo>
                  <a:pt x="1851" y="260"/>
                </a:moveTo>
                <a:cubicBezTo>
                  <a:pt x="1847" y="261"/>
                  <a:pt x="1846" y="261"/>
                  <a:pt x="1845" y="261"/>
                </a:cubicBezTo>
                <a:cubicBezTo>
                  <a:pt x="1796" y="310"/>
                  <a:pt x="1746" y="359"/>
                  <a:pt x="1697" y="409"/>
                </a:cubicBezTo>
                <a:cubicBezTo>
                  <a:pt x="1694" y="412"/>
                  <a:pt x="1690" y="419"/>
                  <a:pt x="1691" y="424"/>
                </a:cubicBezTo>
                <a:cubicBezTo>
                  <a:pt x="1695" y="479"/>
                  <a:pt x="1700" y="535"/>
                  <a:pt x="1705" y="591"/>
                </a:cubicBezTo>
                <a:cubicBezTo>
                  <a:pt x="1761" y="596"/>
                  <a:pt x="1815" y="601"/>
                  <a:pt x="1870" y="605"/>
                </a:cubicBezTo>
                <a:cubicBezTo>
                  <a:pt x="1876" y="605"/>
                  <a:pt x="1885" y="601"/>
                  <a:pt x="1890" y="595"/>
                </a:cubicBezTo>
                <a:cubicBezTo>
                  <a:pt x="1937" y="550"/>
                  <a:pt x="1982" y="504"/>
                  <a:pt x="2028" y="458"/>
                </a:cubicBezTo>
                <a:cubicBezTo>
                  <a:pt x="2032" y="455"/>
                  <a:pt x="2034" y="450"/>
                  <a:pt x="2037" y="445"/>
                </a:cubicBezTo>
                <a:cubicBezTo>
                  <a:pt x="2017" y="443"/>
                  <a:pt x="1999" y="442"/>
                  <a:pt x="1981" y="440"/>
                </a:cubicBezTo>
                <a:cubicBezTo>
                  <a:pt x="1963" y="438"/>
                  <a:pt x="1946" y="437"/>
                  <a:pt x="1928" y="436"/>
                </a:cubicBezTo>
                <a:cubicBezTo>
                  <a:pt x="1888" y="432"/>
                  <a:pt x="1864" y="409"/>
                  <a:pt x="1860" y="368"/>
                </a:cubicBezTo>
                <a:cubicBezTo>
                  <a:pt x="1857" y="333"/>
                  <a:pt x="1854" y="297"/>
                  <a:pt x="1851" y="260"/>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nvGrpSpPr>
          <p:cNvPr id="99" name="Group 98">
            <a:extLst>
              <a:ext uri="{FF2B5EF4-FFF2-40B4-BE49-F238E27FC236}">
                <a16:creationId xmlns:a16="http://schemas.microsoft.com/office/drawing/2014/main" id="{0EEE3D39-A48B-436B-84D2-D83F69D003C4}"/>
              </a:ext>
            </a:extLst>
          </p:cNvPr>
          <p:cNvGrpSpPr/>
          <p:nvPr/>
        </p:nvGrpSpPr>
        <p:grpSpPr>
          <a:xfrm>
            <a:off x="4252169" y="3283588"/>
            <a:ext cx="502902" cy="454478"/>
            <a:chOff x="15928975" y="3146426"/>
            <a:chExt cx="1368426" cy="1236663"/>
          </a:xfrm>
          <a:solidFill>
            <a:schemeClr val="bg1"/>
          </a:solidFill>
        </p:grpSpPr>
        <p:sp>
          <p:nvSpPr>
            <p:cNvPr id="94" name="Freeform 13">
              <a:extLst>
                <a:ext uri="{FF2B5EF4-FFF2-40B4-BE49-F238E27FC236}">
                  <a16:creationId xmlns:a16="http://schemas.microsoft.com/office/drawing/2014/main" id="{9DC2903E-8E5A-4559-BD1D-6E24C1C4FF69}"/>
                </a:ext>
              </a:extLst>
            </p:cNvPr>
            <p:cNvSpPr>
              <a:spLocks noEditPoints="1"/>
            </p:cNvSpPr>
            <p:nvPr/>
          </p:nvSpPr>
          <p:spPr bwMode="auto">
            <a:xfrm>
              <a:off x="15928975" y="3146426"/>
              <a:ext cx="1155700" cy="1236663"/>
            </a:xfrm>
            <a:custGeom>
              <a:avLst/>
              <a:gdLst>
                <a:gd name="T0" fmla="*/ 62 w 2651"/>
                <a:gd name="T1" fmla="*/ 1010 h 2835"/>
                <a:gd name="T2" fmla="*/ 308 w 2651"/>
                <a:gd name="T3" fmla="*/ 893 h 2835"/>
                <a:gd name="T4" fmla="*/ 1267 w 2651"/>
                <a:gd name="T5" fmla="*/ 765 h 2835"/>
                <a:gd name="T6" fmla="*/ 1534 w 2651"/>
                <a:gd name="T7" fmla="*/ 610 h 2835"/>
                <a:gd name="T8" fmla="*/ 1631 w 2651"/>
                <a:gd name="T9" fmla="*/ 669 h 2835"/>
                <a:gd name="T10" fmla="*/ 1395 w 2651"/>
                <a:gd name="T11" fmla="*/ 846 h 2835"/>
                <a:gd name="T12" fmla="*/ 1374 w 2651"/>
                <a:gd name="T13" fmla="*/ 1603 h 2835"/>
                <a:gd name="T14" fmla="*/ 2215 w 2651"/>
                <a:gd name="T15" fmla="*/ 2175 h 2835"/>
                <a:gd name="T16" fmla="*/ 2231 w 2651"/>
                <a:gd name="T17" fmla="*/ 307 h 2835"/>
                <a:gd name="T18" fmla="*/ 2074 w 2651"/>
                <a:gd name="T19" fmla="*/ 405 h 2835"/>
                <a:gd name="T20" fmla="*/ 2007 w 2651"/>
                <a:gd name="T21" fmla="*/ 303 h 2835"/>
                <a:gd name="T22" fmla="*/ 2257 w 2651"/>
                <a:gd name="T23" fmla="*/ 129 h 2835"/>
                <a:gd name="T24" fmla="*/ 2650 w 2651"/>
                <a:gd name="T25" fmla="*/ 230 h 2835"/>
                <a:gd name="T26" fmla="*/ 2650 w 2651"/>
                <a:gd name="T27" fmla="*/ 2260 h 2835"/>
                <a:gd name="T28" fmla="*/ 2259 w 2651"/>
                <a:gd name="T29" fmla="*/ 2364 h 2835"/>
                <a:gd name="T30" fmla="*/ 1317 w 2651"/>
                <a:gd name="T31" fmla="*/ 1737 h 2835"/>
                <a:gd name="T32" fmla="*/ 1199 w 2651"/>
                <a:gd name="T33" fmla="*/ 1756 h 2835"/>
                <a:gd name="T34" fmla="*/ 1154 w 2651"/>
                <a:gd name="T35" fmla="*/ 2827 h 2835"/>
                <a:gd name="T36" fmla="*/ 601 w 2651"/>
                <a:gd name="T37" fmla="*/ 1822 h 2835"/>
                <a:gd name="T38" fmla="*/ 543 w 2651"/>
                <a:gd name="T39" fmla="*/ 1722 h 2835"/>
                <a:gd name="T40" fmla="*/ 311 w 2651"/>
                <a:gd name="T41" fmla="*/ 1597 h 2835"/>
                <a:gd name="T42" fmla="*/ 65 w 2651"/>
                <a:gd name="T43" fmla="*/ 1480 h 2835"/>
                <a:gd name="T44" fmla="*/ 0 w 2651"/>
                <a:gd name="T45" fmla="*/ 1054 h 2835"/>
                <a:gd name="T46" fmla="*/ 1223 w 2651"/>
                <a:gd name="T47" fmla="*/ 888 h 2835"/>
                <a:gd name="T48" fmla="*/ 417 w 2651"/>
                <a:gd name="T49" fmla="*/ 985 h 2835"/>
                <a:gd name="T50" fmla="*/ 517 w 2651"/>
                <a:gd name="T51" fmla="*/ 1600 h 2835"/>
                <a:gd name="T52" fmla="*/ 1250 w 2651"/>
                <a:gd name="T53" fmla="*/ 1600 h 2835"/>
                <a:gd name="T54" fmla="*/ 2527 w 2651"/>
                <a:gd name="T55" fmla="*/ 1247 h 2835"/>
                <a:gd name="T56" fmla="*/ 2442 w 2651"/>
                <a:gd name="T57" fmla="*/ 140 h 2835"/>
                <a:gd name="T58" fmla="*/ 2356 w 2651"/>
                <a:gd name="T59" fmla="*/ 2238 h 2835"/>
                <a:gd name="T60" fmla="*/ 2441 w 2651"/>
                <a:gd name="T61" fmla="*/ 2348 h 2835"/>
                <a:gd name="T62" fmla="*/ 2527 w 2651"/>
                <a:gd name="T63" fmla="*/ 2238 h 2835"/>
                <a:gd name="T64" fmla="*/ 909 w 2651"/>
                <a:gd name="T65" fmla="*/ 2312 h 2835"/>
                <a:gd name="T66" fmla="*/ 1006 w 2651"/>
                <a:gd name="T67" fmla="*/ 2587 h 2835"/>
                <a:gd name="T68" fmla="*/ 1326 w 2651"/>
                <a:gd name="T69" fmla="*/ 2476 h 2835"/>
                <a:gd name="T70" fmla="*/ 1030 w 2651"/>
                <a:gd name="T71" fmla="*/ 1723 h 2835"/>
                <a:gd name="T72" fmla="*/ 697 w 2651"/>
                <a:gd name="T73" fmla="*/ 1725 h 2835"/>
                <a:gd name="T74" fmla="*/ 778 w 2651"/>
                <a:gd name="T75" fmla="*/ 1894 h 2835"/>
                <a:gd name="T76" fmla="*/ 942 w 2651"/>
                <a:gd name="T77" fmla="*/ 1956 h 2835"/>
                <a:gd name="T78" fmla="*/ 802 w 2651"/>
                <a:gd name="T79" fmla="*/ 2017 h 2835"/>
                <a:gd name="T80" fmla="*/ 882 w 2651"/>
                <a:gd name="T81" fmla="*/ 2189 h 2835"/>
                <a:gd name="T82" fmla="*/ 1049 w 2651"/>
                <a:gd name="T83" fmla="*/ 2251 h 2835"/>
                <a:gd name="T84" fmla="*/ 909 w 2651"/>
                <a:gd name="T85" fmla="*/ 2312 h 2835"/>
                <a:gd name="T86" fmla="*/ 132 w 2651"/>
                <a:gd name="T87" fmla="*/ 1114 h 2835"/>
                <a:gd name="T88" fmla="*/ 123 w 2651"/>
                <a:gd name="T89" fmla="*/ 1355 h 2835"/>
                <a:gd name="T90" fmla="*/ 293 w 2651"/>
                <a:gd name="T91" fmla="*/ 1438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1" h="2835">
                  <a:moveTo>
                    <a:pt x="0" y="1054"/>
                  </a:moveTo>
                  <a:cubicBezTo>
                    <a:pt x="21" y="1039"/>
                    <a:pt x="39" y="1020"/>
                    <a:pt x="62" y="1010"/>
                  </a:cubicBezTo>
                  <a:cubicBezTo>
                    <a:pt x="133" y="980"/>
                    <a:pt x="205" y="954"/>
                    <a:pt x="276" y="925"/>
                  </a:cubicBezTo>
                  <a:cubicBezTo>
                    <a:pt x="289" y="919"/>
                    <a:pt x="302" y="906"/>
                    <a:pt x="308" y="893"/>
                  </a:cubicBezTo>
                  <a:cubicBezTo>
                    <a:pt x="342" y="815"/>
                    <a:pt x="413" y="766"/>
                    <a:pt x="500" y="766"/>
                  </a:cubicBezTo>
                  <a:cubicBezTo>
                    <a:pt x="756" y="766"/>
                    <a:pt x="1012" y="766"/>
                    <a:pt x="1267" y="765"/>
                  </a:cubicBezTo>
                  <a:cubicBezTo>
                    <a:pt x="1284" y="765"/>
                    <a:pt x="1303" y="759"/>
                    <a:pt x="1318" y="750"/>
                  </a:cubicBezTo>
                  <a:cubicBezTo>
                    <a:pt x="1391" y="704"/>
                    <a:pt x="1462" y="657"/>
                    <a:pt x="1534" y="610"/>
                  </a:cubicBezTo>
                  <a:cubicBezTo>
                    <a:pt x="1558" y="595"/>
                    <a:pt x="1582" y="593"/>
                    <a:pt x="1606" y="608"/>
                  </a:cubicBezTo>
                  <a:cubicBezTo>
                    <a:pt x="1628" y="622"/>
                    <a:pt x="1639" y="645"/>
                    <a:pt x="1631" y="669"/>
                  </a:cubicBezTo>
                  <a:cubicBezTo>
                    <a:pt x="1625" y="687"/>
                    <a:pt x="1611" y="705"/>
                    <a:pt x="1595" y="716"/>
                  </a:cubicBezTo>
                  <a:cubicBezTo>
                    <a:pt x="1530" y="761"/>
                    <a:pt x="1462" y="804"/>
                    <a:pt x="1395" y="846"/>
                  </a:cubicBezTo>
                  <a:cubicBezTo>
                    <a:pt x="1379" y="856"/>
                    <a:pt x="1374" y="867"/>
                    <a:pt x="1374" y="885"/>
                  </a:cubicBezTo>
                  <a:cubicBezTo>
                    <a:pt x="1374" y="1125"/>
                    <a:pt x="1374" y="1364"/>
                    <a:pt x="1374" y="1603"/>
                  </a:cubicBezTo>
                  <a:cubicBezTo>
                    <a:pt x="1374" y="1619"/>
                    <a:pt x="1377" y="1631"/>
                    <a:pt x="1392" y="1641"/>
                  </a:cubicBezTo>
                  <a:cubicBezTo>
                    <a:pt x="1667" y="1818"/>
                    <a:pt x="1941" y="1996"/>
                    <a:pt x="2215" y="2175"/>
                  </a:cubicBezTo>
                  <a:cubicBezTo>
                    <a:pt x="2219" y="2177"/>
                    <a:pt x="2223" y="2179"/>
                    <a:pt x="2231" y="2183"/>
                  </a:cubicBezTo>
                  <a:cubicBezTo>
                    <a:pt x="2231" y="1557"/>
                    <a:pt x="2231" y="933"/>
                    <a:pt x="2231" y="307"/>
                  </a:cubicBezTo>
                  <a:cubicBezTo>
                    <a:pt x="2224" y="310"/>
                    <a:pt x="2217" y="313"/>
                    <a:pt x="2211" y="317"/>
                  </a:cubicBezTo>
                  <a:cubicBezTo>
                    <a:pt x="2165" y="346"/>
                    <a:pt x="2120" y="376"/>
                    <a:pt x="2074" y="405"/>
                  </a:cubicBezTo>
                  <a:cubicBezTo>
                    <a:pt x="2039" y="427"/>
                    <a:pt x="2002" y="421"/>
                    <a:pt x="1983" y="390"/>
                  </a:cubicBezTo>
                  <a:cubicBezTo>
                    <a:pt x="1965" y="360"/>
                    <a:pt x="1974" y="325"/>
                    <a:pt x="2007" y="303"/>
                  </a:cubicBezTo>
                  <a:cubicBezTo>
                    <a:pt x="2081" y="254"/>
                    <a:pt x="2155" y="207"/>
                    <a:pt x="2228" y="159"/>
                  </a:cubicBezTo>
                  <a:cubicBezTo>
                    <a:pt x="2239" y="151"/>
                    <a:pt x="2250" y="140"/>
                    <a:pt x="2257" y="129"/>
                  </a:cubicBezTo>
                  <a:cubicBezTo>
                    <a:pt x="2306" y="41"/>
                    <a:pt x="2398" y="0"/>
                    <a:pt x="2493" y="24"/>
                  </a:cubicBezTo>
                  <a:cubicBezTo>
                    <a:pt x="2585" y="47"/>
                    <a:pt x="2650" y="130"/>
                    <a:pt x="2650" y="230"/>
                  </a:cubicBezTo>
                  <a:cubicBezTo>
                    <a:pt x="2650" y="682"/>
                    <a:pt x="2650" y="1134"/>
                    <a:pt x="2650" y="1586"/>
                  </a:cubicBezTo>
                  <a:cubicBezTo>
                    <a:pt x="2650" y="1810"/>
                    <a:pt x="2651" y="2035"/>
                    <a:pt x="2650" y="2260"/>
                  </a:cubicBezTo>
                  <a:cubicBezTo>
                    <a:pt x="2649" y="2383"/>
                    <a:pt x="2551" y="2477"/>
                    <a:pt x="2431" y="2471"/>
                  </a:cubicBezTo>
                  <a:cubicBezTo>
                    <a:pt x="2355" y="2467"/>
                    <a:pt x="2298" y="2429"/>
                    <a:pt x="2259" y="2364"/>
                  </a:cubicBezTo>
                  <a:cubicBezTo>
                    <a:pt x="2251" y="2351"/>
                    <a:pt x="2239" y="2338"/>
                    <a:pt x="2226" y="2329"/>
                  </a:cubicBezTo>
                  <a:cubicBezTo>
                    <a:pt x="1924" y="2131"/>
                    <a:pt x="1620" y="1935"/>
                    <a:pt x="1317" y="1737"/>
                  </a:cubicBezTo>
                  <a:cubicBezTo>
                    <a:pt x="1277" y="1711"/>
                    <a:pt x="1234" y="1729"/>
                    <a:pt x="1188" y="1721"/>
                  </a:cubicBezTo>
                  <a:cubicBezTo>
                    <a:pt x="1192" y="1736"/>
                    <a:pt x="1195" y="1746"/>
                    <a:pt x="1199" y="1756"/>
                  </a:cubicBezTo>
                  <a:cubicBezTo>
                    <a:pt x="1279" y="1980"/>
                    <a:pt x="1360" y="2204"/>
                    <a:pt x="1440" y="2428"/>
                  </a:cubicBezTo>
                  <a:cubicBezTo>
                    <a:pt x="1512" y="2632"/>
                    <a:pt x="1367" y="2835"/>
                    <a:pt x="1154" y="2827"/>
                  </a:cubicBezTo>
                  <a:cubicBezTo>
                    <a:pt x="1035" y="2822"/>
                    <a:pt x="932" y="2745"/>
                    <a:pt x="890" y="2626"/>
                  </a:cubicBezTo>
                  <a:cubicBezTo>
                    <a:pt x="793" y="2358"/>
                    <a:pt x="697" y="2090"/>
                    <a:pt x="601" y="1822"/>
                  </a:cubicBezTo>
                  <a:cubicBezTo>
                    <a:pt x="592" y="1796"/>
                    <a:pt x="582" y="1770"/>
                    <a:pt x="574" y="1744"/>
                  </a:cubicBezTo>
                  <a:cubicBezTo>
                    <a:pt x="569" y="1728"/>
                    <a:pt x="561" y="1722"/>
                    <a:pt x="543" y="1722"/>
                  </a:cubicBezTo>
                  <a:cubicBezTo>
                    <a:pt x="515" y="1723"/>
                    <a:pt x="486" y="1723"/>
                    <a:pt x="458" y="1718"/>
                  </a:cubicBezTo>
                  <a:cubicBezTo>
                    <a:pt x="388" y="1705"/>
                    <a:pt x="338" y="1663"/>
                    <a:pt x="311" y="1597"/>
                  </a:cubicBezTo>
                  <a:cubicBezTo>
                    <a:pt x="303" y="1578"/>
                    <a:pt x="292" y="1569"/>
                    <a:pt x="273" y="1562"/>
                  </a:cubicBezTo>
                  <a:cubicBezTo>
                    <a:pt x="204" y="1536"/>
                    <a:pt x="134" y="1510"/>
                    <a:pt x="65" y="1480"/>
                  </a:cubicBezTo>
                  <a:cubicBezTo>
                    <a:pt x="41" y="1470"/>
                    <a:pt x="22" y="1450"/>
                    <a:pt x="0" y="1434"/>
                  </a:cubicBezTo>
                  <a:cubicBezTo>
                    <a:pt x="0" y="1308"/>
                    <a:pt x="0" y="1181"/>
                    <a:pt x="0" y="1054"/>
                  </a:cubicBezTo>
                  <a:close/>
                  <a:moveTo>
                    <a:pt x="1250" y="888"/>
                  </a:moveTo>
                  <a:cubicBezTo>
                    <a:pt x="1239" y="888"/>
                    <a:pt x="1231" y="888"/>
                    <a:pt x="1223" y="888"/>
                  </a:cubicBezTo>
                  <a:cubicBezTo>
                    <a:pt x="986" y="888"/>
                    <a:pt x="749" y="888"/>
                    <a:pt x="512" y="889"/>
                  </a:cubicBezTo>
                  <a:cubicBezTo>
                    <a:pt x="447" y="889"/>
                    <a:pt x="417" y="919"/>
                    <a:pt x="417" y="985"/>
                  </a:cubicBezTo>
                  <a:cubicBezTo>
                    <a:pt x="417" y="1157"/>
                    <a:pt x="417" y="1328"/>
                    <a:pt x="417" y="1500"/>
                  </a:cubicBezTo>
                  <a:cubicBezTo>
                    <a:pt x="417" y="1571"/>
                    <a:pt x="446" y="1600"/>
                    <a:pt x="517" y="1600"/>
                  </a:cubicBezTo>
                  <a:cubicBezTo>
                    <a:pt x="750" y="1600"/>
                    <a:pt x="983" y="1600"/>
                    <a:pt x="1216" y="1600"/>
                  </a:cubicBezTo>
                  <a:cubicBezTo>
                    <a:pt x="1227" y="1600"/>
                    <a:pt x="1238" y="1600"/>
                    <a:pt x="1250" y="1600"/>
                  </a:cubicBezTo>
                  <a:cubicBezTo>
                    <a:pt x="1250" y="1362"/>
                    <a:pt x="1250" y="1127"/>
                    <a:pt x="1250" y="888"/>
                  </a:cubicBezTo>
                  <a:close/>
                  <a:moveTo>
                    <a:pt x="2527" y="1247"/>
                  </a:moveTo>
                  <a:cubicBezTo>
                    <a:pt x="2527" y="915"/>
                    <a:pt x="2527" y="583"/>
                    <a:pt x="2527" y="251"/>
                  </a:cubicBezTo>
                  <a:cubicBezTo>
                    <a:pt x="2527" y="181"/>
                    <a:pt x="2496" y="140"/>
                    <a:pt x="2442" y="140"/>
                  </a:cubicBezTo>
                  <a:cubicBezTo>
                    <a:pt x="2387" y="140"/>
                    <a:pt x="2356" y="181"/>
                    <a:pt x="2356" y="251"/>
                  </a:cubicBezTo>
                  <a:cubicBezTo>
                    <a:pt x="2356" y="913"/>
                    <a:pt x="2356" y="1575"/>
                    <a:pt x="2356" y="2238"/>
                  </a:cubicBezTo>
                  <a:cubicBezTo>
                    <a:pt x="2356" y="2249"/>
                    <a:pt x="2355" y="2260"/>
                    <a:pt x="2356" y="2271"/>
                  </a:cubicBezTo>
                  <a:cubicBezTo>
                    <a:pt x="2361" y="2315"/>
                    <a:pt x="2398" y="2348"/>
                    <a:pt x="2441" y="2348"/>
                  </a:cubicBezTo>
                  <a:cubicBezTo>
                    <a:pt x="2485" y="2348"/>
                    <a:pt x="2521" y="2315"/>
                    <a:pt x="2527" y="2271"/>
                  </a:cubicBezTo>
                  <a:cubicBezTo>
                    <a:pt x="2528" y="2260"/>
                    <a:pt x="2527" y="2249"/>
                    <a:pt x="2527" y="2238"/>
                  </a:cubicBezTo>
                  <a:cubicBezTo>
                    <a:pt x="2527" y="1908"/>
                    <a:pt x="2527" y="1578"/>
                    <a:pt x="2527" y="1247"/>
                  </a:cubicBezTo>
                  <a:close/>
                  <a:moveTo>
                    <a:pt x="909" y="2312"/>
                  </a:moveTo>
                  <a:cubicBezTo>
                    <a:pt x="912" y="2321"/>
                    <a:pt x="914" y="2329"/>
                    <a:pt x="916" y="2337"/>
                  </a:cubicBezTo>
                  <a:cubicBezTo>
                    <a:pt x="946" y="2420"/>
                    <a:pt x="976" y="2504"/>
                    <a:pt x="1006" y="2587"/>
                  </a:cubicBezTo>
                  <a:cubicBezTo>
                    <a:pt x="1040" y="2680"/>
                    <a:pt x="1134" y="2726"/>
                    <a:pt x="1223" y="2695"/>
                  </a:cubicBezTo>
                  <a:cubicBezTo>
                    <a:pt x="1313" y="2663"/>
                    <a:pt x="1359" y="2569"/>
                    <a:pt x="1326" y="2476"/>
                  </a:cubicBezTo>
                  <a:cubicBezTo>
                    <a:pt x="1240" y="2231"/>
                    <a:pt x="1151" y="1988"/>
                    <a:pt x="1065" y="1743"/>
                  </a:cubicBezTo>
                  <a:cubicBezTo>
                    <a:pt x="1058" y="1724"/>
                    <a:pt x="1047" y="1722"/>
                    <a:pt x="1030" y="1723"/>
                  </a:cubicBezTo>
                  <a:cubicBezTo>
                    <a:pt x="927" y="1723"/>
                    <a:pt x="824" y="1723"/>
                    <a:pt x="721" y="1723"/>
                  </a:cubicBezTo>
                  <a:cubicBezTo>
                    <a:pt x="714" y="1723"/>
                    <a:pt x="707" y="1724"/>
                    <a:pt x="697" y="1725"/>
                  </a:cubicBezTo>
                  <a:cubicBezTo>
                    <a:pt x="717" y="1779"/>
                    <a:pt x="735" y="1831"/>
                    <a:pt x="754" y="1882"/>
                  </a:cubicBezTo>
                  <a:cubicBezTo>
                    <a:pt x="757" y="1888"/>
                    <a:pt x="769" y="1894"/>
                    <a:pt x="778" y="1894"/>
                  </a:cubicBezTo>
                  <a:cubicBezTo>
                    <a:pt x="811" y="1895"/>
                    <a:pt x="845" y="1894"/>
                    <a:pt x="879" y="1895"/>
                  </a:cubicBezTo>
                  <a:cubicBezTo>
                    <a:pt x="916" y="1896"/>
                    <a:pt x="942" y="1922"/>
                    <a:pt x="942" y="1956"/>
                  </a:cubicBezTo>
                  <a:cubicBezTo>
                    <a:pt x="943" y="1990"/>
                    <a:pt x="916" y="2016"/>
                    <a:pt x="879" y="2017"/>
                  </a:cubicBezTo>
                  <a:cubicBezTo>
                    <a:pt x="855" y="2018"/>
                    <a:pt x="830" y="2017"/>
                    <a:pt x="802" y="2017"/>
                  </a:cubicBezTo>
                  <a:cubicBezTo>
                    <a:pt x="822" y="2073"/>
                    <a:pt x="840" y="2126"/>
                    <a:pt x="860" y="2178"/>
                  </a:cubicBezTo>
                  <a:cubicBezTo>
                    <a:pt x="862" y="2183"/>
                    <a:pt x="874" y="2188"/>
                    <a:pt x="882" y="2189"/>
                  </a:cubicBezTo>
                  <a:cubicBezTo>
                    <a:pt x="914" y="2190"/>
                    <a:pt x="947" y="2189"/>
                    <a:pt x="980" y="2189"/>
                  </a:cubicBezTo>
                  <a:cubicBezTo>
                    <a:pt x="1021" y="2190"/>
                    <a:pt x="1049" y="2215"/>
                    <a:pt x="1049" y="2251"/>
                  </a:cubicBezTo>
                  <a:cubicBezTo>
                    <a:pt x="1048" y="2287"/>
                    <a:pt x="1021" y="2311"/>
                    <a:pt x="979" y="2312"/>
                  </a:cubicBezTo>
                  <a:cubicBezTo>
                    <a:pt x="956" y="2312"/>
                    <a:pt x="934" y="2312"/>
                    <a:pt x="909" y="2312"/>
                  </a:cubicBezTo>
                  <a:close/>
                  <a:moveTo>
                    <a:pt x="293" y="1051"/>
                  </a:moveTo>
                  <a:cubicBezTo>
                    <a:pt x="237" y="1072"/>
                    <a:pt x="184" y="1093"/>
                    <a:pt x="132" y="1114"/>
                  </a:cubicBezTo>
                  <a:cubicBezTo>
                    <a:pt x="127" y="1116"/>
                    <a:pt x="123" y="1127"/>
                    <a:pt x="123" y="1134"/>
                  </a:cubicBezTo>
                  <a:cubicBezTo>
                    <a:pt x="122" y="1207"/>
                    <a:pt x="122" y="1281"/>
                    <a:pt x="123" y="1355"/>
                  </a:cubicBezTo>
                  <a:cubicBezTo>
                    <a:pt x="123" y="1361"/>
                    <a:pt x="127" y="1372"/>
                    <a:pt x="132" y="1374"/>
                  </a:cubicBezTo>
                  <a:cubicBezTo>
                    <a:pt x="184" y="1396"/>
                    <a:pt x="237" y="1416"/>
                    <a:pt x="293" y="1438"/>
                  </a:cubicBezTo>
                  <a:cubicBezTo>
                    <a:pt x="293" y="1307"/>
                    <a:pt x="293" y="1181"/>
                    <a:pt x="293" y="10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5" name="Freeform 14">
              <a:extLst>
                <a:ext uri="{FF2B5EF4-FFF2-40B4-BE49-F238E27FC236}">
                  <a16:creationId xmlns:a16="http://schemas.microsoft.com/office/drawing/2014/main" id="{9D9D0DA0-DCA5-47AB-9CEA-7F9669D3D63D}"/>
                </a:ext>
              </a:extLst>
            </p:cNvPr>
            <p:cNvSpPr>
              <a:spLocks/>
            </p:cNvSpPr>
            <p:nvPr/>
          </p:nvSpPr>
          <p:spPr bwMode="auto">
            <a:xfrm>
              <a:off x="17148175" y="3463926"/>
              <a:ext cx="149225" cy="115888"/>
            </a:xfrm>
            <a:custGeom>
              <a:avLst/>
              <a:gdLst>
                <a:gd name="T0" fmla="*/ 345 w 345"/>
                <a:gd name="T1" fmla="*/ 88 h 265"/>
                <a:gd name="T2" fmla="*/ 298 w 345"/>
                <a:gd name="T3" fmla="*/ 134 h 265"/>
                <a:gd name="T4" fmla="*/ 113 w 345"/>
                <a:gd name="T5" fmla="*/ 241 h 265"/>
                <a:gd name="T6" fmla="*/ 18 w 345"/>
                <a:gd name="T7" fmla="*/ 225 h 265"/>
                <a:gd name="T8" fmla="*/ 51 w 345"/>
                <a:gd name="T9" fmla="*/ 136 h 265"/>
                <a:gd name="T10" fmla="*/ 231 w 345"/>
                <a:gd name="T11" fmla="*/ 32 h 265"/>
                <a:gd name="T12" fmla="*/ 345 w 345"/>
                <a:gd name="T13" fmla="*/ 51 h 265"/>
                <a:gd name="T14" fmla="*/ 345 w 345"/>
                <a:gd name="T15" fmla="*/ 88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88"/>
                  </a:moveTo>
                  <a:cubicBezTo>
                    <a:pt x="329" y="103"/>
                    <a:pt x="316" y="123"/>
                    <a:pt x="298" y="134"/>
                  </a:cubicBezTo>
                  <a:cubicBezTo>
                    <a:pt x="238" y="171"/>
                    <a:pt x="175" y="206"/>
                    <a:pt x="113" y="241"/>
                  </a:cubicBezTo>
                  <a:cubicBezTo>
                    <a:pt x="73" y="265"/>
                    <a:pt x="36" y="258"/>
                    <a:pt x="18" y="225"/>
                  </a:cubicBezTo>
                  <a:cubicBezTo>
                    <a:pt x="0" y="192"/>
                    <a:pt x="12" y="159"/>
                    <a:pt x="51" y="136"/>
                  </a:cubicBezTo>
                  <a:cubicBezTo>
                    <a:pt x="111" y="101"/>
                    <a:pt x="171" y="67"/>
                    <a:pt x="231" y="32"/>
                  </a:cubicBezTo>
                  <a:cubicBezTo>
                    <a:pt x="286" y="0"/>
                    <a:pt x="306" y="4"/>
                    <a:pt x="345" y="51"/>
                  </a:cubicBezTo>
                  <a:cubicBezTo>
                    <a:pt x="345" y="63"/>
                    <a:pt x="345" y="76"/>
                    <a:pt x="345" y="8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6" name="Freeform 15">
              <a:extLst>
                <a:ext uri="{FF2B5EF4-FFF2-40B4-BE49-F238E27FC236}">
                  <a16:creationId xmlns:a16="http://schemas.microsoft.com/office/drawing/2014/main" id="{C3B0A09F-0959-4970-8306-767C0220E4DF}"/>
                </a:ext>
              </a:extLst>
            </p:cNvPr>
            <p:cNvSpPr>
              <a:spLocks/>
            </p:cNvSpPr>
            <p:nvPr/>
          </p:nvSpPr>
          <p:spPr bwMode="auto">
            <a:xfrm>
              <a:off x="17148175" y="3883026"/>
              <a:ext cx="149225" cy="115888"/>
            </a:xfrm>
            <a:custGeom>
              <a:avLst/>
              <a:gdLst>
                <a:gd name="T0" fmla="*/ 345 w 345"/>
                <a:gd name="T1" fmla="*/ 214 h 265"/>
                <a:gd name="T2" fmla="*/ 231 w 345"/>
                <a:gd name="T3" fmla="*/ 233 h 265"/>
                <a:gd name="T4" fmla="*/ 51 w 345"/>
                <a:gd name="T5" fmla="*/ 129 h 265"/>
                <a:gd name="T6" fmla="*/ 18 w 345"/>
                <a:gd name="T7" fmla="*/ 40 h 265"/>
                <a:gd name="T8" fmla="*/ 113 w 345"/>
                <a:gd name="T9" fmla="*/ 23 h 265"/>
                <a:gd name="T10" fmla="*/ 298 w 345"/>
                <a:gd name="T11" fmla="*/ 131 h 265"/>
                <a:gd name="T12" fmla="*/ 345 w 345"/>
                <a:gd name="T13" fmla="*/ 177 h 265"/>
                <a:gd name="T14" fmla="*/ 345 w 345"/>
                <a:gd name="T15" fmla="*/ 214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214"/>
                  </a:moveTo>
                  <a:cubicBezTo>
                    <a:pt x="306" y="261"/>
                    <a:pt x="286" y="265"/>
                    <a:pt x="231" y="233"/>
                  </a:cubicBezTo>
                  <a:cubicBezTo>
                    <a:pt x="171" y="198"/>
                    <a:pt x="111" y="164"/>
                    <a:pt x="51" y="129"/>
                  </a:cubicBezTo>
                  <a:cubicBezTo>
                    <a:pt x="12" y="106"/>
                    <a:pt x="0" y="73"/>
                    <a:pt x="18" y="40"/>
                  </a:cubicBezTo>
                  <a:cubicBezTo>
                    <a:pt x="36" y="7"/>
                    <a:pt x="72" y="0"/>
                    <a:pt x="113" y="23"/>
                  </a:cubicBezTo>
                  <a:cubicBezTo>
                    <a:pt x="175" y="59"/>
                    <a:pt x="238" y="93"/>
                    <a:pt x="298" y="131"/>
                  </a:cubicBezTo>
                  <a:cubicBezTo>
                    <a:pt x="316" y="142"/>
                    <a:pt x="329" y="161"/>
                    <a:pt x="345" y="177"/>
                  </a:cubicBezTo>
                  <a:cubicBezTo>
                    <a:pt x="345" y="189"/>
                    <a:pt x="345" y="201"/>
                    <a:pt x="345" y="21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7" name="Freeform 16">
              <a:extLst>
                <a:ext uri="{FF2B5EF4-FFF2-40B4-BE49-F238E27FC236}">
                  <a16:creationId xmlns:a16="http://schemas.microsoft.com/office/drawing/2014/main" id="{C6D6C77E-F38C-4BDF-B280-87D8798A3C2B}"/>
                </a:ext>
              </a:extLst>
            </p:cNvPr>
            <p:cNvSpPr>
              <a:spLocks/>
            </p:cNvSpPr>
            <p:nvPr/>
          </p:nvSpPr>
          <p:spPr bwMode="auto">
            <a:xfrm>
              <a:off x="17137063" y="3703638"/>
              <a:ext cx="160338" cy="55563"/>
            </a:xfrm>
            <a:custGeom>
              <a:avLst/>
              <a:gdLst>
                <a:gd name="T0" fmla="*/ 370 w 370"/>
                <a:gd name="T1" fmla="*/ 78 h 125"/>
                <a:gd name="T2" fmla="*/ 292 w 370"/>
                <a:gd name="T3" fmla="*/ 124 h 125"/>
                <a:gd name="T4" fmla="*/ 81 w 370"/>
                <a:gd name="T5" fmla="*/ 124 h 125"/>
                <a:gd name="T6" fmla="*/ 50 w 370"/>
                <a:gd name="T7" fmla="*/ 121 h 125"/>
                <a:gd name="T8" fmla="*/ 2 w 370"/>
                <a:gd name="T9" fmla="*/ 59 h 125"/>
                <a:gd name="T10" fmla="*/ 53 w 370"/>
                <a:gd name="T11" fmla="*/ 3 h 125"/>
                <a:gd name="T12" fmla="*/ 319 w 370"/>
                <a:gd name="T13" fmla="*/ 5 h 125"/>
                <a:gd name="T14" fmla="*/ 370 w 370"/>
                <a:gd name="T15" fmla="*/ 47 h 125"/>
                <a:gd name="T16" fmla="*/ 370 w 370"/>
                <a:gd name="T17"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125">
                  <a:moveTo>
                    <a:pt x="370" y="78"/>
                  </a:moveTo>
                  <a:cubicBezTo>
                    <a:pt x="355" y="112"/>
                    <a:pt x="328" y="125"/>
                    <a:pt x="292" y="124"/>
                  </a:cubicBezTo>
                  <a:cubicBezTo>
                    <a:pt x="221" y="123"/>
                    <a:pt x="151" y="124"/>
                    <a:pt x="81" y="124"/>
                  </a:cubicBezTo>
                  <a:cubicBezTo>
                    <a:pt x="70" y="124"/>
                    <a:pt x="60" y="123"/>
                    <a:pt x="50" y="121"/>
                  </a:cubicBezTo>
                  <a:cubicBezTo>
                    <a:pt x="20" y="115"/>
                    <a:pt x="0" y="89"/>
                    <a:pt x="2" y="59"/>
                  </a:cubicBezTo>
                  <a:cubicBezTo>
                    <a:pt x="3" y="31"/>
                    <a:pt x="24" y="4"/>
                    <a:pt x="53" y="3"/>
                  </a:cubicBezTo>
                  <a:cubicBezTo>
                    <a:pt x="142" y="2"/>
                    <a:pt x="231" y="0"/>
                    <a:pt x="319" y="5"/>
                  </a:cubicBezTo>
                  <a:cubicBezTo>
                    <a:pt x="337" y="6"/>
                    <a:pt x="353" y="32"/>
                    <a:pt x="370" y="47"/>
                  </a:cubicBezTo>
                  <a:cubicBezTo>
                    <a:pt x="370" y="57"/>
                    <a:pt x="370" y="67"/>
                    <a:pt x="370" y="7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8" name="Freeform 17">
              <a:extLst>
                <a:ext uri="{FF2B5EF4-FFF2-40B4-BE49-F238E27FC236}">
                  <a16:creationId xmlns:a16="http://schemas.microsoft.com/office/drawing/2014/main" id="{D3FE5C90-F070-4241-B023-5E3D4AA863D1}"/>
                </a:ext>
              </a:extLst>
            </p:cNvPr>
            <p:cNvSpPr>
              <a:spLocks/>
            </p:cNvSpPr>
            <p:nvPr/>
          </p:nvSpPr>
          <p:spPr bwMode="auto">
            <a:xfrm>
              <a:off x="16687800" y="3341688"/>
              <a:ext cx="53975" cy="53975"/>
            </a:xfrm>
            <a:custGeom>
              <a:avLst/>
              <a:gdLst>
                <a:gd name="T0" fmla="*/ 123 w 123"/>
                <a:gd name="T1" fmla="*/ 60 h 123"/>
                <a:gd name="T2" fmla="*/ 61 w 123"/>
                <a:gd name="T3" fmla="*/ 122 h 123"/>
                <a:gd name="T4" fmla="*/ 0 w 123"/>
                <a:gd name="T5" fmla="*/ 62 h 123"/>
                <a:gd name="T6" fmla="*/ 62 w 123"/>
                <a:gd name="T7" fmla="*/ 0 h 123"/>
                <a:gd name="T8" fmla="*/ 123 w 123"/>
                <a:gd name="T9" fmla="*/ 60 h 123"/>
              </a:gdLst>
              <a:ahLst/>
              <a:cxnLst>
                <a:cxn ang="0">
                  <a:pos x="T0" y="T1"/>
                </a:cxn>
                <a:cxn ang="0">
                  <a:pos x="T2" y="T3"/>
                </a:cxn>
                <a:cxn ang="0">
                  <a:pos x="T4" y="T5"/>
                </a:cxn>
                <a:cxn ang="0">
                  <a:pos x="T6" y="T7"/>
                </a:cxn>
                <a:cxn ang="0">
                  <a:pos x="T8" y="T9"/>
                </a:cxn>
              </a:cxnLst>
              <a:rect l="0" t="0" r="r" b="b"/>
              <a:pathLst>
                <a:path w="123" h="123">
                  <a:moveTo>
                    <a:pt x="123" y="60"/>
                  </a:moveTo>
                  <a:cubicBezTo>
                    <a:pt x="123" y="94"/>
                    <a:pt x="95" y="123"/>
                    <a:pt x="61" y="122"/>
                  </a:cubicBezTo>
                  <a:cubicBezTo>
                    <a:pt x="28" y="122"/>
                    <a:pt x="1" y="95"/>
                    <a:pt x="0" y="62"/>
                  </a:cubicBezTo>
                  <a:cubicBezTo>
                    <a:pt x="0" y="28"/>
                    <a:pt x="28" y="0"/>
                    <a:pt x="62" y="0"/>
                  </a:cubicBezTo>
                  <a:cubicBezTo>
                    <a:pt x="95" y="0"/>
                    <a:pt x="122" y="28"/>
                    <a:pt x="123" y="6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47" name="TextBox 46">
            <a:extLst>
              <a:ext uri="{FF2B5EF4-FFF2-40B4-BE49-F238E27FC236}">
                <a16:creationId xmlns:a16="http://schemas.microsoft.com/office/drawing/2014/main" id="{E26689FD-0D7C-4308-86C4-04D96A83FD3E}"/>
              </a:ext>
            </a:extLst>
          </p:cNvPr>
          <p:cNvSpPr txBox="1"/>
          <p:nvPr/>
        </p:nvSpPr>
        <p:spPr>
          <a:xfrm>
            <a:off x="598389" y="430645"/>
            <a:ext cx="3922535" cy="553998"/>
          </a:xfrm>
          <a:prstGeom prst="rect">
            <a:avLst/>
          </a:prstGeom>
          <a:noFill/>
        </p:spPr>
        <p:txBody>
          <a:bodyPr wrap="square" lIns="0" tIns="0" rIns="0" bIns="0" rtlCol="0" anchor="ctr">
            <a:spAutoFit/>
          </a:bodyPr>
          <a:lstStyle/>
          <a:p>
            <a:r>
              <a:rPr lang="en-US" sz="3600" dirty="0">
                <a:solidFill>
                  <a:schemeClr val="accent3"/>
                </a:solidFill>
                <a:latin typeface="Arial Black" panose="020B0A04020102020204" pitchFamily="34" charset="0"/>
              </a:rPr>
              <a:t>Next </a:t>
            </a:r>
            <a:r>
              <a:rPr lang="en-US" sz="3600" b="1" dirty="0">
                <a:solidFill>
                  <a:schemeClr val="accent3"/>
                </a:solidFill>
                <a:latin typeface="Arial Black" panose="020B0A04020102020204" pitchFamily="34" charset="0"/>
              </a:rPr>
              <a:t>Steps</a:t>
            </a:r>
            <a:endParaRPr lang="en-IN" sz="3600" b="1" dirty="0">
              <a:solidFill>
                <a:schemeClr val="accent3"/>
              </a:solidFill>
              <a:latin typeface="Arial Black" panose="020B0A04020102020204" pitchFamily="34" charset="0"/>
            </a:endParaRPr>
          </a:p>
        </p:txBody>
      </p:sp>
      <p:sp>
        <p:nvSpPr>
          <p:cNvPr id="48" name="TextBox 47">
            <a:extLst>
              <a:ext uri="{FF2B5EF4-FFF2-40B4-BE49-F238E27FC236}">
                <a16:creationId xmlns:a16="http://schemas.microsoft.com/office/drawing/2014/main" id="{6B8F35DB-FB7C-4D6B-A410-1C465D6BAB72}"/>
              </a:ext>
            </a:extLst>
          </p:cNvPr>
          <p:cNvSpPr txBox="1"/>
          <p:nvPr/>
        </p:nvSpPr>
        <p:spPr>
          <a:xfrm>
            <a:off x="1610620" y="2994982"/>
            <a:ext cx="1435710"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Confirm Team &amp; Execution Plan. </a:t>
            </a:r>
          </a:p>
        </p:txBody>
      </p:sp>
      <p:grpSp>
        <p:nvGrpSpPr>
          <p:cNvPr id="49" name="Group 48">
            <a:extLst>
              <a:ext uri="{FF2B5EF4-FFF2-40B4-BE49-F238E27FC236}">
                <a16:creationId xmlns:a16="http://schemas.microsoft.com/office/drawing/2014/main" id="{4AB3CCEB-A211-4A83-AF9D-37091646F867}"/>
              </a:ext>
            </a:extLst>
          </p:cNvPr>
          <p:cNvGrpSpPr/>
          <p:nvPr/>
        </p:nvGrpSpPr>
        <p:grpSpPr>
          <a:xfrm>
            <a:off x="3202245" y="3047527"/>
            <a:ext cx="315704" cy="315704"/>
            <a:chOff x="800855" y="1991617"/>
            <a:chExt cx="420938" cy="420938"/>
          </a:xfrm>
        </p:grpSpPr>
        <p:sp>
          <p:nvSpPr>
            <p:cNvPr id="50" name="Oval 49">
              <a:extLst>
                <a:ext uri="{FF2B5EF4-FFF2-40B4-BE49-F238E27FC236}">
                  <a16:creationId xmlns:a16="http://schemas.microsoft.com/office/drawing/2014/main" id="{61B16622-C6C4-465B-897C-7ED8F1293CE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1" name="Freeform 5">
              <a:extLst>
                <a:ext uri="{FF2B5EF4-FFF2-40B4-BE49-F238E27FC236}">
                  <a16:creationId xmlns:a16="http://schemas.microsoft.com/office/drawing/2014/main" id="{85F55E5D-877C-4417-B305-E95952526CF0}"/>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grpSp>
        <p:nvGrpSpPr>
          <p:cNvPr id="52" name="Group 51">
            <a:extLst>
              <a:ext uri="{FF2B5EF4-FFF2-40B4-BE49-F238E27FC236}">
                <a16:creationId xmlns:a16="http://schemas.microsoft.com/office/drawing/2014/main" id="{CDD17CDC-3CA3-4E43-9613-D620E45EC983}"/>
              </a:ext>
            </a:extLst>
          </p:cNvPr>
          <p:cNvGrpSpPr/>
          <p:nvPr/>
        </p:nvGrpSpPr>
        <p:grpSpPr>
          <a:xfrm>
            <a:off x="4668916" y="2296915"/>
            <a:ext cx="315704" cy="315704"/>
            <a:chOff x="800855" y="1991617"/>
            <a:chExt cx="420938" cy="420938"/>
          </a:xfrm>
        </p:grpSpPr>
        <p:sp>
          <p:nvSpPr>
            <p:cNvPr id="53" name="Oval 52">
              <a:extLst>
                <a:ext uri="{FF2B5EF4-FFF2-40B4-BE49-F238E27FC236}">
                  <a16:creationId xmlns:a16="http://schemas.microsoft.com/office/drawing/2014/main" id="{589266FF-53DB-4877-9B30-69797349B164}"/>
                </a:ext>
              </a:extLst>
            </p:cNvPr>
            <p:cNvSpPr/>
            <p:nvPr/>
          </p:nvSpPr>
          <p:spPr>
            <a:xfrm>
              <a:off x="800855" y="1991617"/>
              <a:ext cx="420938" cy="42093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4" name="Freeform 5">
              <a:extLst>
                <a:ext uri="{FF2B5EF4-FFF2-40B4-BE49-F238E27FC236}">
                  <a16:creationId xmlns:a16="http://schemas.microsoft.com/office/drawing/2014/main" id="{7B1B5CA8-09D5-4915-A14E-E88AB8C3BCC7}"/>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sp>
        <p:nvSpPr>
          <p:cNvPr id="55" name="TextBox 54">
            <a:extLst>
              <a:ext uri="{FF2B5EF4-FFF2-40B4-BE49-F238E27FC236}">
                <a16:creationId xmlns:a16="http://schemas.microsoft.com/office/drawing/2014/main" id="{C1590EDA-BC84-4E86-AD46-3D7BDB1BC8C9}"/>
              </a:ext>
            </a:extLst>
          </p:cNvPr>
          <p:cNvSpPr txBox="1"/>
          <p:nvPr/>
        </p:nvSpPr>
        <p:spPr>
          <a:xfrm>
            <a:off x="197514" y="3649971"/>
            <a:ext cx="1580411"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Provision Environments &amp; Grant Access. </a:t>
            </a:r>
          </a:p>
        </p:txBody>
      </p:sp>
      <p:grpSp>
        <p:nvGrpSpPr>
          <p:cNvPr id="56" name="Group 55">
            <a:extLst>
              <a:ext uri="{FF2B5EF4-FFF2-40B4-BE49-F238E27FC236}">
                <a16:creationId xmlns:a16="http://schemas.microsoft.com/office/drawing/2014/main" id="{782427FB-C2C1-479F-895A-382D2C783996}"/>
              </a:ext>
            </a:extLst>
          </p:cNvPr>
          <p:cNvGrpSpPr/>
          <p:nvPr/>
        </p:nvGrpSpPr>
        <p:grpSpPr>
          <a:xfrm>
            <a:off x="2039911" y="3653701"/>
            <a:ext cx="315704" cy="315704"/>
            <a:chOff x="800855" y="1991617"/>
            <a:chExt cx="420938" cy="420938"/>
          </a:xfrm>
        </p:grpSpPr>
        <p:sp>
          <p:nvSpPr>
            <p:cNvPr id="57" name="Oval 56">
              <a:extLst>
                <a:ext uri="{FF2B5EF4-FFF2-40B4-BE49-F238E27FC236}">
                  <a16:creationId xmlns:a16="http://schemas.microsoft.com/office/drawing/2014/main" id="{EFC8F717-E665-4E1C-8895-1B6F9B114E6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8" name="Freeform 5">
              <a:extLst>
                <a:ext uri="{FF2B5EF4-FFF2-40B4-BE49-F238E27FC236}">
                  <a16:creationId xmlns:a16="http://schemas.microsoft.com/office/drawing/2014/main" id="{D4059278-4503-4424-A14E-7C932E667194}"/>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pic>
        <p:nvPicPr>
          <p:cNvPr id="5" name="Graphic 4" descr="Upload with solid fill">
            <a:extLst>
              <a:ext uri="{FF2B5EF4-FFF2-40B4-BE49-F238E27FC236}">
                <a16:creationId xmlns:a16="http://schemas.microsoft.com/office/drawing/2014/main" id="{FE2AF665-C101-88E9-4C0E-0BDBD35FA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9345" y="3746867"/>
            <a:ext cx="685800" cy="685800"/>
          </a:xfrm>
          <a:prstGeom prst="rect">
            <a:avLst/>
          </a:prstGeom>
        </p:spPr>
      </p:pic>
      <p:pic>
        <p:nvPicPr>
          <p:cNvPr id="10" name="Picture 9">
            <a:extLst>
              <a:ext uri="{FF2B5EF4-FFF2-40B4-BE49-F238E27FC236}">
                <a16:creationId xmlns:a16="http://schemas.microsoft.com/office/drawing/2014/main" id="{B9282578-A003-21A1-AB31-2384E058D2A1}"/>
              </a:ext>
            </a:extLst>
          </p:cNvPr>
          <p:cNvPicPr>
            <a:picLocks noChangeAspect="1"/>
          </p:cNvPicPr>
          <p:nvPr/>
        </p:nvPicPr>
        <p:blipFill>
          <a:blip r:embed="rId4"/>
          <a:stretch>
            <a:fillRect/>
          </a:stretch>
        </p:blipFill>
        <p:spPr>
          <a:xfrm rot="20437301">
            <a:off x="7993424" y="751464"/>
            <a:ext cx="1161401" cy="1135087"/>
          </a:xfrm>
          <a:prstGeom prst="rect">
            <a:avLst/>
          </a:prstGeom>
        </p:spPr>
      </p:pic>
    </p:spTree>
    <p:extLst>
      <p:ext uri="{BB962C8B-B14F-4D97-AF65-F5344CB8AC3E}">
        <p14:creationId xmlns:p14="http://schemas.microsoft.com/office/powerpoint/2010/main" val="138091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11" name="Google Shape;211;p26"/>
          <p:cNvSpPr txBox="1">
            <a:spLocks noGrp="1"/>
          </p:cNvSpPr>
          <p:nvPr>
            <p:ph type="body" idx="1"/>
          </p:nvPr>
        </p:nvSpPr>
        <p:spPr>
          <a:xfrm>
            <a:off x="721875" y="1425725"/>
            <a:ext cx="6792600" cy="224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US" sz="1400" dirty="0"/>
              <a:t>Project Overview &amp; Business Problem</a:t>
            </a:r>
          </a:p>
          <a:p>
            <a:pPr marL="457200" lvl="0" indent="-317500" algn="l" rtl="0">
              <a:spcBef>
                <a:spcPts val="0"/>
              </a:spcBef>
              <a:spcAft>
                <a:spcPts val="0"/>
              </a:spcAft>
              <a:buSzPts val="1400"/>
              <a:buAutoNum type="arabicPeriod"/>
            </a:pPr>
            <a:r>
              <a:rPr lang="en-US" sz="1400" dirty="0"/>
              <a:t>Proposed Solution &amp; Approach</a:t>
            </a:r>
          </a:p>
          <a:p>
            <a:pPr marL="457200" lvl="0" indent="-317500" algn="l" rtl="0">
              <a:spcBef>
                <a:spcPts val="0"/>
              </a:spcBef>
              <a:spcAft>
                <a:spcPts val="0"/>
              </a:spcAft>
              <a:buSzPts val="1400"/>
              <a:buAutoNum type="arabicPeriod"/>
            </a:pPr>
            <a:r>
              <a:rPr lang="en-US" sz="1400" dirty="0"/>
              <a:t>Business Value &amp; Outcomes</a:t>
            </a:r>
          </a:p>
          <a:p>
            <a:pPr marL="457200" lvl="0" indent="-317500" algn="l" rtl="0">
              <a:spcBef>
                <a:spcPts val="0"/>
              </a:spcBef>
              <a:spcAft>
                <a:spcPts val="0"/>
              </a:spcAft>
              <a:buSzPts val="1400"/>
              <a:buAutoNum type="arabicPeriod"/>
            </a:pPr>
            <a:r>
              <a:rPr lang="en-US" sz="1400" dirty="0"/>
              <a:t>Project Phases &amp; Timeline</a:t>
            </a:r>
          </a:p>
          <a:p>
            <a:pPr marL="457200" lvl="0" indent="-317500" algn="l" rtl="0">
              <a:spcBef>
                <a:spcPts val="0"/>
              </a:spcBef>
              <a:spcAft>
                <a:spcPts val="0"/>
              </a:spcAft>
              <a:buSzPts val="1400"/>
              <a:buAutoNum type="arabicPeriod"/>
            </a:pPr>
            <a:r>
              <a:rPr lang="en-US" sz="1400" dirty="0"/>
              <a:t>Team &amp; Resourcing</a:t>
            </a:r>
          </a:p>
          <a:p>
            <a:pPr marL="457200" lvl="0" indent="-317500" algn="l" rtl="0">
              <a:spcBef>
                <a:spcPts val="0"/>
              </a:spcBef>
              <a:spcAft>
                <a:spcPts val="0"/>
              </a:spcAft>
              <a:buSzPts val="1400"/>
              <a:buAutoNum type="arabicPeriod"/>
            </a:pPr>
            <a:r>
              <a:rPr lang="en-US" sz="1400" dirty="0"/>
              <a:t>Estimated Pricing</a:t>
            </a:r>
          </a:p>
          <a:p>
            <a:pPr marL="457200" lvl="0" indent="-317500" algn="l" rtl="0">
              <a:spcBef>
                <a:spcPts val="0"/>
              </a:spcBef>
              <a:spcAft>
                <a:spcPts val="0"/>
              </a:spcAft>
              <a:buSzPts val="1400"/>
              <a:buAutoNum type="arabicPeriod"/>
            </a:pPr>
            <a:r>
              <a:rPr lang="en-US" sz="1400" dirty="0"/>
              <a:t>Why phData &amp; Next Steps</a:t>
            </a:r>
          </a:p>
        </p:txBody>
      </p:sp>
      <p:sp>
        <p:nvSpPr>
          <p:cNvPr id="212" name="Google Shape;212;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a:solidFill>
                  <a:schemeClr val="dk1"/>
                </a:solidFill>
                <a:latin typeface="Poppins"/>
                <a:ea typeface="Poppins"/>
                <a:cs typeface="Poppins"/>
                <a:sym typeface="Poppins"/>
              </a:rPr>
              <a:t>Project Overview/Business Problem</a:t>
            </a:r>
            <a:endParaRPr sz="2400" b="1">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rPr>
              <a:t>AwesomeStuff.com is a leading e-commerce platform offering a broad range of consumer products. They’ve trained a suite of machine learning models—recommendation engine, fraud detection, dynamic pricing, customer segmentation, and inventory optimization—but are struggling to deploy them reliably at scale.</a:t>
            </a:r>
          </a:p>
          <a:p>
            <a:pPr marL="190500" marR="190500" lvl="0" indent="0" algn="l" rtl="0">
              <a:lnSpc>
                <a:spcPct val="146668"/>
              </a:lnSpc>
              <a:spcBef>
                <a:spcPts val="0"/>
              </a:spcBef>
              <a:spcAft>
                <a:spcPts val="0"/>
              </a:spcAft>
              <a:buNone/>
            </a:pPr>
            <a:endParaRPr lang="en-US" dirty="0">
              <a:solidFill>
                <a:srgbClr val="000000"/>
              </a:solidFill>
            </a:endParaRPr>
          </a:p>
          <a:p>
            <a:pPr marL="190500" marR="190500" lvl="0" indent="0" algn="l" rtl="0">
              <a:lnSpc>
                <a:spcPct val="146668"/>
              </a:lnSpc>
              <a:spcBef>
                <a:spcPts val="0"/>
              </a:spcBef>
              <a:spcAft>
                <a:spcPts val="0"/>
              </a:spcAft>
              <a:buNone/>
            </a:pPr>
            <a:r>
              <a:rPr lang="en-US" dirty="0">
                <a:solidFill>
                  <a:srgbClr val="000000"/>
                </a:solidFill>
              </a:rPr>
              <a:t>Challenges include handling real-time traffic during peak demand, integrating with legacy systems, ensuring compliance (e.g., GDPR), and building a sustainable process for monitoring and retraining. They need a scalable MLOps foundation to operationalize ML and unlock business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3" name="Picture 22">
            <a:extLst>
              <a:ext uri="{FF2B5EF4-FFF2-40B4-BE49-F238E27FC236}">
                <a16:creationId xmlns:a16="http://schemas.microsoft.com/office/drawing/2014/main" id="{A7923E0E-4FD1-B87E-A2A6-613797FC3817}"/>
              </a:ext>
            </a:extLst>
          </p:cNvPr>
          <p:cNvPicPr>
            <a:picLocks noChangeAspect="1"/>
          </p:cNvPicPr>
          <p:nvPr/>
        </p:nvPicPr>
        <p:blipFill>
          <a:blip r:embed="rId3"/>
          <a:stretch>
            <a:fillRect/>
          </a:stretch>
        </p:blipFill>
        <p:spPr>
          <a:xfrm>
            <a:off x="2970101" y="784162"/>
            <a:ext cx="5715495" cy="2941575"/>
          </a:xfrm>
          <a:prstGeom prst="rect">
            <a:avLst/>
          </a:prstGeom>
        </p:spPr>
      </p:pic>
      <p:sp>
        <p:nvSpPr>
          <p:cNvPr id="224" name="Google Shape;224;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25" name="Google Shape;225;p28"/>
          <p:cNvSpPr txBox="1">
            <a:spLocks noGrp="1"/>
          </p:cNvSpPr>
          <p:nvPr>
            <p:ph type="ctrTitle" idx="4294967295"/>
          </p:nvPr>
        </p:nvSpPr>
        <p:spPr>
          <a:xfrm>
            <a:off x="157350" y="168399"/>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 to a successful </a:t>
            </a:r>
            <a:r>
              <a:rPr lang="en-US" dirty="0"/>
              <a:t>AwesomeStuff.com project</a:t>
            </a:r>
            <a:endParaRPr dirty="0"/>
          </a:p>
        </p:txBody>
      </p:sp>
      <p:sp>
        <p:nvSpPr>
          <p:cNvPr id="226" name="Google Shape;22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4</a:t>
            </a:fld>
            <a:endParaRPr sz="800">
              <a:solidFill>
                <a:schemeClr val="accent1"/>
              </a:solidFill>
              <a:latin typeface="Poppins Light"/>
              <a:ea typeface="Poppins Light"/>
              <a:cs typeface="Poppins Light"/>
              <a:sym typeface="Poppins Light"/>
            </a:endParaRPr>
          </a:p>
        </p:txBody>
      </p:sp>
      <p:sp>
        <p:nvSpPr>
          <p:cNvPr id="4" name="TextBox 3">
            <a:extLst>
              <a:ext uri="{FF2B5EF4-FFF2-40B4-BE49-F238E27FC236}">
                <a16:creationId xmlns:a16="http://schemas.microsoft.com/office/drawing/2014/main" id="{D7FD6E9C-B5C3-DE14-6345-FC1DB5C0AE7D}"/>
              </a:ext>
            </a:extLst>
          </p:cNvPr>
          <p:cNvSpPr txBox="1"/>
          <p:nvPr/>
        </p:nvSpPr>
        <p:spPr>
          <a:xfrm>
            <a:off x="157350" y="850757"/>
            <a:ext cx="2709187" cy="3954929"/>
          </a:xfrm>
          <a:prstGeom prst="rect">
            <a:avLst/>
          </a:prstGeom>
          <a:solidFill>
            <a:srgbClr val="8EE1F8"/>
          </a:solidFill>
        </p:spPr>
        <p:txBody>
          <a:bodyPr wrap="square" rtlCol="0">
            <a:spAutoFit/>
          </a:bodyPr>
          <a:lstStyle/>
          <a:p>
            <a:pPr>
              <a:buNone/>
            </a:pPr>
            <a:r>
              <a:rPr lang="en-US" sz="1000" b="1" dirty="0">
                <a:latin typeface="Poppins" panose="00000500000000000000" pitchFamily="2" charset="0"/>
                <a:cs typeface="Poppins" panose="00000500000000000000" pitchFamily="2" charset="0"/>
              </a:rPr>
              <a:t>Phase 1 – Foundations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Containerize all ML models using for consistent reproducibility and isolation.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Establish automated CI/CD pipelines via GitHub Actions, integrated with Git version-control.</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Implement MLflow as the model registry to track, version, and promote production-ready models.</a:t>
            </a:r>
          </a:p>
          <a:p>
            <a:r>
              <a:rPr lang="en-US" sz="1000" b="1" dirty="0">
                <a:latin typeface="Poppins" panose="00000500000000000000" pitchFamily="2" charset="0"/>
                <a:cs typeface="Poppins" panose="00000500000000000000" pitchFamily="2" charset="0"/>
              </a:rPr>
              <a:t>Phase 2 – Model Deployment &amp; Integration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Serve real-time models (fraud, recommendations) using KServe with autoscaling and REST/gRPC endpoints.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Schedule batch inference pipelines (segmentation, inventory) using Apache Airflow.</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Integrate model APIs directly into the e-commerce platform, CRM, and inventory backend via secured endpoints.</a:t>
            </a:r>
          </a:p>
          <a:p>
            <a:pPr>
              <a:buNone/>
            </a:pPr>
            <a:r>
              <a:rPr lang="en-US" sz="1000" b="1" dirty="0">
                <a:latin typeface="Poppins" panose="00000500000000000000" pitchFamily="2" charset="0"/>
                <a:cs typeface="Poppins" panose="00000500000000000000" pitchFamily="2" charset="0"/>
              </a:rPr>
              <a:t>Phase 3 – Monitoring, Drift Detection, Retraining &amp; Feedback </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Monitor model performance and input/output drift using Prometheus + WhyLabs.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Configure automated alerts and audit logs for GDPR compliance and operational visibility.</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Trigger retraining pipelines based on drift, performance thresholds, or scheduled cycles — executed via Airflow</a:t>
            </a:r>
            <a:r>
              <a:rPr lang="en-US" sz="900" dirty="0">
                <a:latin typeface="Poppins" panose="00000500000000000000" pitchFamily="2" charset="0"/>
                <a:cs typeface="Poppins" panose="00000500000000000000" pitchFamily="2" charset="0"/>
              </a:rPr>
              <a:t>.</a:t>
            </a:r>
          </a:p>
        </p:txBody>
      </p:sp>
      <p:pic>
        <p:nvPicPr>
          <p:cNvPr id="6" name="Picture 5">
            <a:extLst>
              <a:ext uri="{FF2B5EF4-FFF2-40B4-BE49-F238E27FC236}">
                <a16:creationId xmlns:a16="http://schemas.microsoft.com/office/drawing/2014/main" id="{B94B8985-B475-D5FC-2169-88F39592CAE2}"/>
              </a:ext>
            </a:extLst>
          </p:cNvPr>
          <p:cNvPicPr>
            <a:picLocks noChangeAspect="1"/>
          </p:cNvPicPr>
          <p:nvPr/>
        </p:nvPicPr>
        <p:blipFill>
          <a:blip r:embed="rId4"/>
          <a:stretch>
            <a:fillRect/>
          </a:stretch>
        </p:blipFill>
        <p:spPr>
          <a:xfrm>
            <a:off x="5827849" y="1983400"/>
            <a:ext cx="446593" cy="446593"/>
          </a:xfrm>
          <a:prstGeom prst="rect">
            <a:avLst/>
          </a:prstGeom>
        </p:spPr>
      </p:pic>
      <p:pic>
        <p:nvPicPr>
          <p:cNvPr id="10" name="Picture 9">
            <a:extLst>
              <a:ext uri="{FF2B5EF4-FFF2-40B4-BE49-F238E27FC236}">
                <a16:creationId xmlns:a16="http://schemas.microsoft.com/office/drawing/2014/main" id="{A174354F-4E57-7FCD-EBD2-8F8DB942F83C}"/>
              </a:ext>
            </a:extLst>
          </p:cNvPr>
          <p:cNvPicPr>
            <a:picLocks noChangeAspect="1"/>
          </p:cNvPicPr>
          <p:nvPr/>
        </p:nvPicPr>
        <p:blipFill>
          <a:blip r:embed="rId5"/>
          <a:stretch>
            <a:fillRect/>
          </a:stretch>
        </p:blipFill>
        <p:spPr>
          <a:xfrm>
            <a:off x="3439697" y="1995351"/>
            <a:ext cx="670878" cy="446593"/>
          </a:xfrm>
          <a:prstGeom prst="rect">
            <a:avLst/>
          </a:prstGeom>
        </p:spPr>
      </p:pic>
      <p:pic>
        <p:nvPicPr>
          <p:cNvPr id="1028" name="Picture 4" descr="What is MLflow? – Basics and Guide - Flattered with Flutter">
            <a:extLst>
              <a:ext uri="{FF2B5EF4-FFF2-40B4-BE49-F238E27FC236}">
                <a16:creationId xmlns:a16="http://schemas.microsoft.com/office/drawing/2014/main" id="{B5DEADBF-5232-4A1A-DF76-C44CA7E14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178" y="2076990"/>
            <a:ext cx="735241" cy="283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E269E19-9389-2B88-49B0-EC214E0BCD36}"/>
              </a:ext>
            </a:extLst>
          </p:cNvPr>
          <p:cNvPicPr>
            <a:picLocks noChangeAspect="1"/>
          </p:cNvPicPr>
          <p:nvPr/>
        </p:nvPicPr>
        <p:blipFill>
          <a:blip r:embed="rId7"/>
          <a:stretch>
            <a:fillRect/>
          </a:stretch>
        </p:blipFill>
        <p:spPr>
          <a:xfrm>
            <a:off x="6400872" y="1893725"/>
            <a:ext cx="383309" cy="649842"/>
          </a:xfrm>
          <a:prstGeom prst="rect">
            <a:avLst/>
          </a:prstGeom>
        </p:spPr>
      </p:pic>
      <p:pic>
        <p:nvPicPr>
          <p:cNvPr id="17" name="Picture 16">
            <a:extLst>
              <a:ext uri="{FF2B5EF4-FFF2-40B4-BE49-F238E27FC236}">
                <a16:creationId xmlns:a16="http://schemas.microsoft.com/office/drawing/2014/main" id="{6FC17BF7-A684-DED4-0A6B-59387DCD0D1E}"/>
              </a:ext>
            </a:extLst>
          </p:cNvPr>
          <p:cNvPicPr>
            <a:picLocks noChangeAspect="1"/>
          </p:cNvPicPr>
          <p:nvPr/>
        </p:nvPicPr>
        <p:blipFill>
          <a:blip r:embed="rId8"/>
          <a:stretch>
            <a:fillRect/>
          </a:stretch>
        </p:blipFill>
        <p:spPr>
          <a:xfrm>
            <a:off x="6784181" y="1942972"/>
            <a:ext cx="551348" cy="551348"/>
          </a:xfrm>
          <a:prstGeom prst="rect">
            <a:avLst/>
          </a:prstGeom>
        </p:spPr>
      </p:pic>
      <p:pic>
        <p:nvPicPr>
          <p:cNvPr id="19" name="Picture 18">
            <a:extLst>
              <a:ext uri="{FF2B5EF4-FFF2-40B4-BE49-F238E27FC236}">
                <a16:creationId xmlns:a16="http://schemas.microsoft.com/office/drawing/2014/main" id="{EB8641DE-2BB9-23D7-79F5-96299467B938}"/>
              </a:ext>
            </a:extLst>
          </p:cNvPr>
          <p:cNvPicPr>
            <a:picLocks noChangeAspect="1"/>
          </p:cNvPicPr>
          <p:nvPr/>
        </p:nvPicPr>
        <p:blipFill>
          <a:blip r:embed="rId9"/>
          <a:stretch>
            <a:fillRect/>
          </a:stretch>
        </p:blipFill>
        <p:spPr>
          <a:xfrm>
            <a:off x="7371846" y="2143388"/>
            <a:ext cx="728505" cy="271975"/>
          </a:xfrm>
          <a:prstGeom prst="rect">
            <a:avLst/>
          </a:prstGeom>
        </p:spPr>
      </p:pic>
      <p:pic>
        <p:nvPicPr>
          <p:cNvPr id="1040" name="Picture 16" descr="Kubernetes Logo and symbol, meaning, history, PNG, brand">
            <a:extLst>
              <a:ext uri="{FF2B5EF4-FFF2-40B4-BE49-F238E27FC236}">
                <a16:creationId xmlns:a16="http://schemas.microsoft.com/office/drawing/2014/main" id="{930ED829-6F66-AD58-08FC-380ECD682A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1800" y="2000182"/>
            <a:ext cx="662400"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8D1ACCD-2D94-9B28-9B0F-DDF5FA9FF243}"/>
              </a:ext>
            </a:extLst>
          </p:cNvPr>
          <p:cNvPicPr>
            <a:picLocks noChangeAspect="1"/>
          </p:cNvPicPr>
          <p:nvPr/>
        </p:nvPicPr>
        <p:blipFill>
          <a:blip r:embed="rId11"/>
          <a:stretch>
            <a:fillRect/>
          </a:stretch>
        </p:blipFill>
        <p:spPr>
          <a:xfrm>
            <a:off x="3103462" y="3133375"/>
            <a:ext cx="5448772" cy="1386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dirty="0">
                <a:solidFill>
                  <a:schemeClr val="dk1"/>
                </a:solidFill>
                <a:latin typeface="Poppins"/>
                <a:ea typeface="Poppins"/>
                <a:cs typeface="Poppins"/>
                <a:sym typeface="Poppins"/>
              </a:rPr>
              <a:t>Assumptions </a:t>
            </a:r>
            <a:endParaRPr sz="2400" b="1" dirty="0">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5</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476250" marR="190500" indent="-285750">
              <a:lnSpc>
                <a:spcPct val="146668"/>
              </a:lnSpc>
            </a:pPr>
            <a:r>
              <a:rPr lang="en-US" dirty="0">
                <a:solidFill>
                  <a:srgbClr val="000000"/>
                </a:solidFill>
              </a:rPr>
              <a:t>Pre-trained ML models available and validated</a:t>
            </a:r>
          </a:p>
          <a:p>
            <a:pPr marL="476250" marR="190500" indent="-285750">
              <a:lnSpc>
                <a:spcPct val="146668"/>
              </a:lnSpc>
            </a:pPr>
            <a:r>
              <a:rPr lang="en-US" dirty="0">
                <a:solidFill>
                  <a:srgbClr val="000000"/>
                </a:solidFill>
              </a:rPr>
              <a:t>Cloud infrastructure is provisioned and API-ready</a:t>
            </a:r>
          </a:p>
          <a:p>
            <a:pPr marL="476250" marR="190500" indent="-285750">
              <a:lnSpc>
                <a:spcPct val="146668"/>
              </a:lnSpc>
            </a:pPr>
            <a:r>
              <a:rPr lang="en-US" dirty="0">
                <a:solidFill>
                  <a:srgbClr val="000000"/>
                </a:solidFill>
              </a:rPr>
              <a:t>Stakeholders are accessible for discovery &amp; UAT</a:t>
            </a:r>
          </a:p>
          <a:p>
            <a:pPr marL="476250" marR="190500" indent="-285750">
              <a:lnSpc>
                <a:spcPct val="146668"/>
              </a:lnSpc>
            </a:pPr>
            <a:r>
              <a:rPr lang="en-US" dirty="0">
                <a:solidFill>
                  <a:srgbClr val="000000"/>
                </a:solidFill>
              </a:rPr>
              <a:t>Kubernetes environment supports KServe, MLflow, Airflow</a:t>
            </a:r>
          </a:p>
          <a:p>
            <a:pPr marL="476250" marR="190500" indent="-285750">
              <a:lnSpc>
                <a:spcPct val="146668"/>
              </a:lnSpc>
            </a:pPr>
            <a:r>
              <a:rPr lang="en-US" dirty="0">
                <a:solidFill>
                  <a:srgbClr val="000000"/>
                </a:solidFill>
              </a:rPr>
              <a:t>Team staffed with 5–6 core resources across phases</a:t>
            </a:r>
          </a:p>
          <a:p>
            <a:pPr marL="476250" marR="190500" indent="-285750">
              <a:lnSpc>
                <a:spcPct val="146668"/>
              </a:lnSpc>
            </a:pPr>
            <a:r>
              <a:rPr lang="en-US" dirty="0">
                <a:solidFill>
                  <a:srgbClr val="000000"/>
                </a:solidFill>
              </a:rPr>
              <a:t>Resource allocations based on 40 </a:t>
            </a:r>
            <a:r>
              <a:rPr lang="en-US" dirty="0" err="1">
                <a:solidFill>
                  <a:srgbClr val="000000"/>
                </a:solidFill>
              </a:rPr>
              <a:t>hrs</a:t>
            </a:r>
            <a:r>
              <a:rPr lang="en-US" dirty="0">
                <a:solidFill>
                  <a:srgbClr val="000000"/>
                </a:solidFill>
              </a:rPr>
              <a:t>/week (FTEs)</a:t>
            </a:r>
          </a:p>
          <a:p>
            <a:pPr marL="476250" marR="190500" indent="-285750">
              <a:lnSpc>
                <a:spcPct val="146668"/>
              </a:lnSpc>
            </a:pPr>
            <a:r>
              <a:rPr lang="en-US" dirty="0">
                <a:solidFill>
                  <a:srgbClr val="000000"/>
                </a:solidFill>
              </a:rPr>
              <a:t>Open-source tools adopted per phase (GitHub Actions, Prometheus, WhyLabs, etc.)</a:t>
            </a:r>
          </a:p>
          <a:p>
            <a:pPr marL="476250" marR="190500" indent="-285750">
              <a:lnSpc>
                <a:spcPct val="146668"/>
              </a:lnSpc>
            </a:pPr>
            <a:r>
              <a:rPr lang="en-US" dirty="0">
                <a:solidFill>
                  <a:srgbClr val="000000"/>
                </a:solidFill>
              </a:rPr>
              <a:t>CI/CD, monitoring, and retraining pipelines are in-scope</a:t>
            </a:r>
          </a:p>
          <a:p>
            <a:pPr marL="476250" marR="190500" indent="-285750">
              <a:lnSpc>
                <a:spcPct val="146668"/>
              </a:lnSpc>
            </a:pPr>
            <a:r>
              <a:rPr lang="en-US" dirty="0">
                <a:solidFill>
                  <a:srgbClr val="000000"/>
                </a:solidFill>
              </a:rPr>
              <a:t>Success includes full integration, monitoring, and client enablement</a:t>
            </a:r>
          </a:p>
        </p:txBody>
      </p:sp>
    </p:spTree>
    <p:extLst>
      <p:ext uri="{BB962C8B-B14F-4D97-AF65-F5344CB8AC3E}">
        <p14:creationId xmlns:p14="http://schemas.microsoft.com/office/powerpoint/2010/main" val="343424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33" name="Google Shape;233;p29"/>
          <p:cNvSpPr txBox="1">
            <a:spLocks noGrp="1"/>
          </p:cNvSpPr>
          <p:nvPr>
            <p:ph type="ctrTitle" idx="4294967295"/>
          </p:nvPr>
        </p:nvSpPr>
        <p:spPr>
          <a:xfrm>
            <a:off x="157350" y="292500"/>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Value – Real Outcomes from Real ML</a:t>
            </a:r>
            <a:endParaRPr dirty="0"/>
          </a:p>
        </p:txBody>
      </p:sp>
      <p:sp>
        <p:nvSpPr>
          <p:cNvPr id="234" name="Google Shape;23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6</a:t>
            </a:fld>
            <a:endParaRPr sz="800">
              <a:solidFill>
                <a:schemeClr val="accent1"/>
              </a:solidFill>
              <a:latin typeface="Poppins Light"/>
              <a:ea typeface="Poppins Light"/>
              <a:cs typeface="Poppins Light"/>
              <a:sym typeface="Poppins Light"/>
            </a:endParaRPr>
          </a:p>
        </p:txBody>
      </p:sp>
      <p:graphicFrame>
        <p:nvGraphicFramePr>
          <p:cNvPr id="2" name="Table 1">
            <a:extLst>
              <a:ext uri="{FF2B5EF4-FFF2-40B4-BE49-F238E27FC236}">
                <a16:creationId xmlns:a16="http://schemas.microsoft.com/office/drawing/2014/main" id="{F4419776-ED51-4628-8FBA-9C03288B3CED}"/>
              </a:ext>
            </a:extLst>
          </p:cNvPr>
          <p:cNvGraphicFramePr>
            <a:graphicFrameLocks noGrp="1"/>
          </p:cNvGraphicFramePr>
          <p:nvPr>
            <p:extLst>
              <p:ext uri="{D42A27DB-BD31-4B8C-83A1-F6EECF244321}">
                <p14:modId xmlns:p14="http://schemas.microsoft.com/office/powerpoint/2010/main" val="4035767361"/>
              </p:ext>
            </p:extLst>
          </p:nvPr>
        </p:nvGraphicFramePr>
        <p:xfrm>
          <a:off x="311150" y="1854251"/>
          <a:ext cx="8521700" cy="2895600"/>
        </p:xfrm>
        <a:graphic>
          <a:graphicData uri="http://schemas.openxmlformats.org/drawingml/2006/table">
            <a:tbl>
              <a:tblPr firstRow="1">
                <a:tableStyleId>{69C7853C-536D-4A76-A0AE-DD22124D55A5}</a:tableStyleId>
              </a:tblPr>
              <a:tblGrid>
                <a:gridCol w="2130425">
                  <a:extLst>
                    <a:ext uri="{9D8B030D-6E8A-4147-A177-3AD203B41FA5}">
                      <a16:colId xmlns:a16="http://schemas.microsoft.com/office/drawing/2014/main" val="4237072507"/>
                    </a:ext>
                  </a:extLst>
                </a:gridCol>
                <a:gridCol w="2130425">
                  <a:extLst>
                    <a:ext uri="{9D8B030D-6E8A-4147-A177-3AD203B41FA5}">
                      <a16:colId xmlns:a16="http://schemas.microsoft.com/office/drawing/2014/main" val="995670955"/>
                    </a:ext>
                  </a:extLst>
                </a:gridCol>
                <a:gridCol w="2130425">
                  <a:extLst>
                    <a:ext uri="{9D8B030D-6E8A-4147-A177-3AD203B41FA5}">
                      <a16:colId xmlns:a16="http://schemas.microsoft.com/office/drawing/2014/main" val="282124384"/>
                    </a:ext>
                  </a:extLst>
                </a:gridCol>
                <a:gridCol w="2130425">
                  <a:extLst>
                    <a:ext uri="{9D8B030D-6E8A-4147-A177-3AD203B41FA5}">
                      <a16:colId xmlns:a16="http://schemas.microsoft.com/office/drawing/2014/main" val="1801479092"/>
                    </a:ext>
                  </a:extLst>
                </a:gridCol>
              </a:tblGrid>
              <a:tr h="0">
                <a:tc>
                  <a:txBody>
                    <a:bodyPr/>
                    <a:lstStyle/>
                    <a:p>
                      <a:r>
                        <a:rPr lang="en-US" b="1" dirty="0"/>
                        <a:t>ML Model</a:t>
                      </a:r>
                    </a:p>
                  </a:txBody>
                  <a:tcPr anchor="ctr"/>
                </a:tc>
                <a:tc>
                  <a:txBody>
                    <a:bodyPr/>
                    <a:lstStyle/>
                    <a:p>
                      <a:r>
                        <a:rPr lang="en-US" b="1" dirty="0"/>
                        <a:t>Objective</a:t>
                      </a:r>
                    </a:p>
                  </a:txBody>
                  <a:tcPr anchor="ctr"/>
                </a:tc>
                <a:tc>
                  <a:txBody>
                    <a:bodyPr/>
                    <a:lstStyle/>
                    <a:p>
                      <a:r>
                        <a:rPr lang="en-US" b="1" dirty="0"/>
                        <a:t>Key KPI(s) Improved</a:t>
                      </a:r>
                    </a:p>
                  </a:txBody>
                  <a:tcPr anchor="ctr"/>
                </a:tc>
                <a:tc>
                  <a:txBody>
                    <a:bodyPr/>
                    <a:lstStyle/>
                    <a:p>
                      <a:r>
                        <a:rPr lang="en-US" b="1" dirty="0"/>
                        <a:t>Framework Support</a:t>
                      </a:r>
                    </a:p>
                  </a:txBody>
                  <a:tcPr anchor="ctr"/>
                </a:tc>
                <a:extLst>
                  <a:ext uri="{0D108BD9-81ED-4DB2-BD59-A6C34878D82A}">
                    <a16:rowId xmlns:a16="http://schemas.microsoft.com/office/drawing/2014/main" val="3892582568"/>
                  </a:ext>
                </a:extLst>
              </a:tr>
              <a:tr h="0">
                <a:tc>
                  <a:txBody>
                    <a:bodyPr/>
                    <a:lstStyle/>
                    <a:p>
                      <a:r>
                        <a:rPr lang="en-US"/>
                        <a:t>Recommendation</a:t>
                      </a:r>
                    </a:p>
                  </a:txBody>
                  <a:tcPr anchor="ctr"/>
                </a:tc>
                <a:tc>
                  <a:txBody>
                    <a:bodyPr/>
                    <a:lstStyle/>
                    <a:p>
                      <a:r>
                        <a:rPr lang="en-US"/>
                        <a:t>Increase conversion &amp; AOV</a:t>
                      </a:r>
                    </a:p>
                  </a:txBody>
                  <a:tcPr anchor="ctr"/>
                </a:tc>
                <a:tc>
                  <a:txBody>
                    <a:bodyPr/>
                    <a:lstStyle/>
                    <a:p>
                      <a:r>
                        <a:rPr lang="en-US"/>
                        <a:t>Conversion Rate, Avg Order</a:t>
                      </a:r>
                    </a:p>
                  </a:txBody>
                  <a:tcPr anchor="ctr"/>
                </a:tc>
                <a:tc>
                  <a:txBody>
                    <a:bodyPr/>
                    <a:lstStyle/>
                    <a:p>
                      <a:r>
                        <a:rPr lang="en-US"/>
                        <a:t>Real-time model serving, retraining loop</a:t>
                      </a:r>
                    </a:p>
                  </a:txBody>
                  <a:tcPr anchor="ctr"/>
                </a:tc>
                <a:extLst>
                  <a:ext uri="{0D108BD9-81ED-4DB2-BD59-A6C34878D82A}">
                    <a16:rowId xmlns:a16="http://schemas.microsoft.com/office/drawing/2014/main" val="3681380695"/>
                  </a:ext>
                </a:extLst>
              </a:tr>
              <a:tr h="0">
                <a:tc>
                  <a:txBody>
                    <a:bodyPr/>
                    <a:lstStyle/>
                    <a:p>
                      <a:r>
                        <a:rPr lang="en-US"/>
                        <a:t>Fraud Detection</a:t>
                      </a:r>
                    </a:p>
                  </a:txBody>
                  <a:tcPr anchor="ctr"/>
                </a:tc>
                <a:tc>
                  <a:txBody>
                    <a:bodyPr/>
                    <a:lstStyle/>
                    <a:p>
                      <a:r>
                        <a:rPr lang="en-US"/>
                        <a:t>Prevent transaction loss</a:t>
                      </a:r>
                    </a:p>
                  </a:txBody>
                  <a:tcPr anchor="ctr"/>
                </a:tc>
                <a:tc>
                  <a:txBody>
                    <a:bodyPr/>
                    <a:lstStyle/>
                    <a:p>
                      <a:r>
                        <a:rPr lang="en-US"/>
                        <a:t>Chargeback Rate, Loss Ratio</a:t>
                      </a:r>
                    </a:p>
                  </a:txBody>
                  <a:tcPr anchor="ctr"/>
                </a:tc>
                <a:tc>
                  <a:txBody>
                    <a:bodyPr/>
                    <a:lstStyle/>
                    <a:p>
                      <a:r>
                        <a:rPr lang="en-US"/>
                        <a:t>Low-latency inference, drift monitoring</a:t>
                      </a:r>
                    </a:p>
                  </a:txBody>
                  <a:tcPr anchor="ctr"/>
                </a:tc>
                <a:extLst>
                  <a:ext uri="{0D108BD9-81ED-4DB2-BD59-A6C34878D82A}">
                    <a16:rowId xmlns:a16="http://schemas.microsoft.com/office/drawing/2014/main" val="2109066380"/>
                  </a:ext>
                </a:extLst>
              </a:tr>
              <a:tr h="0">
                <a:tc>
                  <a:txBody>
                    <a:bodyPr/>
                    <a:lstStyle/>
                    <a:p>
                      <a:r>
                        <a:rPr lang="en-US"/>
                        <a:t>Inventory Forecast</a:t>
                      </a:r>
                    </a:p>
                  </a:txBody>
                  <a:tcPr anchor="ctr"/>
                </a:tc>
                <a:tc>
                  <a:txBody>
                    <a:bodyPr/>
                    <a:lstStyle/>
                    <a:p>
                      <a:r>
                        <a:rPr lang="en-US"/>
                        <a:t>Reduce waste, increase fulfillment</a:t>
                      </a:r>
                    </a:p>
                  </a:txBody>
                  <a:tcPr anchor="ctr"/>
                </a:tc>
                <a:tc>
                  <a:txBody>
                    <a:bodyPr/>
                    <a:lstStyle/>
                    <a:p>
                      <a:r>
                        <a:rPr lang="en-US"/>
                        <a:t>Stockouts, Inventory Cost</a:t>
                      </a:r>
                    </a:p>
                  </a:txBody>
                  <a:tcPr anchor="ctr"/>
                </a:tc>
                <a:tc>
                  <a:txBody>
                    <a:bodyPr/>
                    <a:lstStyle/>
                    <a:p>
                      <a:r>
                        <a:rPr lang="en-US"/>
                        <a:t>Batch inference, retrainable pipeline</a:t>
                      </a:r>
                    </a:p>
                  </a:txBody>
                  <a:tcPr anchor="ctr"/>
                </a:tc>
                <a:extLst>
                  <a:ext uri="{0D108BD9-81ED-4DB2-BD59-A6C34878D82A}">
                    <a16:rowId xmlns:a16="http://schemas.microsoft.com/office/drawing/2014/main" val="3910600575"/>
                  </a:ext>
                </a:extLst>
              </a:tr>
              <a:tr h="0">
                <a:tc>
                  <a:txBody>
                    <a:bodyPr/>
                    <a:lstStyle/>
                    <a:p>
                      <a:r>
                        <a:rPr lang="en-US"/>
                        <a:t>Segmentation</a:t>
                      </a:r>
                    </a:p>
                  </a:txBody>
                  <a:tcPr anchor="ctr"/>
                </a:tc>
                <a:tc>
                  <a:txBody>
                    <a:bodyPr/>
                    <a:lstStyle/>
                    <a:p>
                      <a:r>
                        <a:rPr lang="en-US"/>
                        <a:t>Optimize campaign targeting</a:t>
                      </a:r>
                    </a:p>
                  </a:txBody>
                  <a:tcPr anchor="ctr"/>
                </a:tc>
                <a:tc>
                  <a:txBody>
                    <a:bodyPr/>
                    <a:lstStyle/>
                    <a:p>
                      <a:r>
                        <a:rPr lang="en-US"/>
                        <a:t>ROAS, Retention Rate</a:t>
                      </a:r>
                    </a:p>
                  </a:txBody>
                  <a:tcPr anchor="ctr"/>
                </a:tc>
                <a:tc>
                  <a:txBody>
                    <a:bodyPr/>
                    <a:lstStyle/>
                    <a:p>
                      <a:r>
                        <a:rPr lang="en-US"/>
                        <a:t>Segment lifecycle mgmt, drift detection</a:t>
                      </a:r>
                    </a:p>
                  </a:txBody>
                  <a:tcPr anchor="ctr"/>
                </a:tc>
                <a:extLst>
                  <a:ext uri="{0D108BD9-81ED-4DB2-BD59-A6C34878D82A}">
                    <a16:rowId xmlns:a16="http://schemas.microsoft.com/office/drawing/2014/main" val="3102651643"/>
                  </a:ext>
                </a:extLst>
              </a:tr>
              <a:tr h="0">
                <a:tc>
                  <a:txBody>
                    <a:bodyPr/>
                    <a:lstStyle/>
                    <a:p>
                      <a:r>
                        <a:rPr lang="en-US"/>
                        <a:t>Dynamic Pricing</a:t>
                      </a:r>
                    </a:p>
                  </a:txBody>
                  <a:tcPr anchor="ctr"/>
                </a:tc>
                <a:tc>
                  <a:txBody>
                    <a:bodyPr/>
                    <a:lstStyle/>
                    <a:p>
                      <a:r>
                        <a:rPr lang="en-US"/>
                        <a:t>Improve margin &amp; competitiveness</a:t>
                      </a:r>
                    </a:p>
                  </a:txBody>
                  <a:tcPr anchor="ctr"/>
                </a:tc>
                <a:tc>
                  <a:txBody>
                    <a:bodyPr/>
                    <a:lstStyle/>
                    <a:p>
                      <a:r>
                        <a:rPr lang="en-US"/>
                        <a:t>Unit Margin, Price Positioning</a:t>
                      </a:r>
                    </a:p>
                  </a:txBody>
                  <a:tcPr anchor="ctr"/>
                </a:tc>
                <a:tc>
                  <a:txBody>
                    <a:bodyPr/>
                    <a:lstStyle/>
                    <a:p>
                      <a:r>
                        <a:rPr lang="en-US" dirty="0"/>
                        <a:t>Scheduled pricing updates, A/B test infra</a:t>
                      </a:r>
                    </a:p>
                  </a:txBody>
                  <a:tcPr anchor="ctr"/>
                </a:tc>
                <a:extLst>
                  <a:ext uri="{0D108BD9-81ED-4DB2-BD59-A6C34878D82A}">
                    <a16:rowId xmlns:a16="http://schemas.microsoft.com/office/drawing/2014/main" val="1935564482"/>
                  </a:ext>
                </a:extLst>
              </a:tr>
            </a:tbl>
          </a:graphicData>
        </a:graphic>
      </p:graphicFrame>
      <p:pic>
        <p:nvPicPr>
          <p:cNvPr id="4" name="Picture 3">
            <a:extLst>
              <a:ext uri="{FF2B5EF4-FFF2-40B4-BE49-F238E27FC236}">
                <a16:creationId xmlns:a16="http://schemas.microsoft.com/office/drawing/2014/main" id="{A2A41B59-1A1E-369A-2079-031C7762B9FA}"/>
              </a:ext>
            </a:extLst>
          </p:cNvPr>
          <p:cNvPicPr>
            <a:picLocks noChangeAspect="1"/>
          </p:cNvPicPr>
          <p:nvPr/>
        </p:nvPicPr>
        <p:blipFill>
          <a:blip r:embed="rId3"/>
          <a:stretch>
            <a:fillRect/>
          </a:stretch>
        </p:blipFill>
        <p:spPr>
          <a:xfrm>
            <a:off x="7075074" y="926456"/>
            <a:ext cx="1735578" cy="626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1 – Foundations</a:t>
            </a:r>
            <a:endParaRPr sz="2100" dirty="0"/>
          </a:p>
        </p:txBody>
      </p:sp>
      <p:sp>
        <p:nvSpPr>
          <p:cNvPr id="241" name="Google Shape;241;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42" name="Google Shape;242;p30"/>
          <p:cNvSpPr txBox="1">
            <a:spLocks noGrp="1"/>
          </p:cNvSpPr>
          <p:nvPr>
            <p:ph type="body" idx="1"/>
          </p:nvPr>
        </p:nvSpPr>
        <p:spPr>
          <a:xfrm>
            <a:off x="309714" y="1952882"/>
            <a:ext cx="8503920" cy="2743200"/>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a:t>
            </a:r>
            <a:r>
              <a:rPr lang="en-US" sz="1000" dirty="0">
                <a:highlight>
                  <a:srgbClr val="EFEFEF"/>
                </a:highlight>
              </a:rPr>
              <a:t>: Establish the secure, scalable, and reproducible foundation for AwesomeStuff’s ML systems, enabling rapid, confident deployment to production environments.</a:t>
            </a:r>
          </a:p>
          <a:p>
            <a:pPr marL="171450" indent="-171450">
              <a:lnSpc>
                <a:spcPct val="200000"/>
              </a:lnSpc>
            </a:pPr>
            <a:r>
              <a:rPr lang="en-US" sz="900" b="1" dirty="0">
                <a:highlight>
                  <a:srgbClr val="EFEFEF"/>
                </a:highlight>
              </a:rPr>
              <a:t>Containerized Model Delivery</a:t>
            </a:r>
            <a:r>
              <a:rPr lang="en-US" sz="900" dirty="0">
                <a:highlight>
                  <a:srgbClr val="EFEFEF"/>
                </a:highlight>
              </a:rPr>
              <a:t>: Package models using Docker to ensure reproducibility across dev, stage and prod environments.</a:t>
            </a:r>
          </a:p>
          <a:p>
            <a:pPr marL="171450" indent="-171450">
              <a:lnSpc>
                <a:spcPct val="200000"/>
              </a:lnSpc>
            </a:pPr>
            <a:r>
              <a:rPr lang="en-US" sz="900" b="1" dirty="0">
                <a:highlight>
                  <a:srgbClr val="EFEFEF"/>
                </a:highlight>
              </a:rPr>
              <a:t>Automated CI/CD for Models</a:t>
            </a:r>
            <a:r>
              <a:rPr lang="en-US" sz="900" dirty="0">
                <a:highlight>
                  <a:srgbClr val="EFEFEF"/>
                </a:highlight>
              </a:rPr>
              <a:t>: Deploy GitHub Actions pipelines for model versioning, promotion, and rollback.</a:t>
            </a:r>
          </a:p>
          <a:p>
            <a:pPr marL="171450" indent="-171450">
              <a:lnSpc>
                <a:spcPct val="200000"/>
              </a:lnSpc>
            </a:pPr>
            <a:r>
              <a:rPr lang="en-US" sz="900" b="1" dirty="0">
                <a:highlight>
                  <a:srgbClr val="EFEFEF"/>
                </a:highlight>
              </a:rPr>
              <a:t>ML Lifecycle Management</a:t>
            </a:r>
            <a:r>
              <a:rPr lang="en-US" sz="900" dirty="0">
                <a:highlight>
                  <a:srgbClr val="EFEFEF"/>
                </a:highlight>
              </a:rPr>
              <a:t>: Stand up MLflow for model registration, lineage tracking, and controlled promotion into production.</a:t>
            </a:r>
          </a:p>
          <a:p>
            <a:pPr marL="171450" indent="-171450">
              <a:lnSpc>
                <a:spcPct val="200000"/>
              </a:lnSpc>
            </a:pPr>
            <a:r>
              <a:rPr lang="en-US" sz="900" b="1" dirty="0">
                <a:highlight>
                  <a:srgbClr val="EFEFEF"/>
                </a:highlight>
              </a:rPr>
              <a:t>Feature Store Strategy Finalized</a:t>
            </a:r>
            <a:r>
              <a:rPr lang="en-US" sz="900" dirty="0">
                <a:highlight>
                  <a:srgbClr val="EFEFEF"/>
                </a:highlight>
              </a:rPr>
              <a:t>: Use Feast to support online/offline parity and prevent data leakage during inference.</a:t>
            </a:r>
          </a:p>
          <a:p>
            <a:pPr marL="171450" indent="-171450">
              <a:lnSpc>
                <a:spcPct val="200000"/>
              </a:lnSpc>
            </a:pPr>
            <a:r>
              <a:rPr lang="en-US" sz="900" b="1" dirty="0">
                <a:highlight>
                  <a:srgbClr val="EFEFEF"/>
                </a:highlight>
              </a:rPr>
              <a:t>Security Controls &amp; Auditability</a:t>
            </a:r>
            <a:r>
              <a:rPr lang="en-US" sz="900" dirty="0">
                <a:highlight>
                  <a:srgbClr val="EFEFEF"/>
                </a:highlight>
              </a:rPr>
              <a:t>: Apply IAM role-based access, secrets management, and log audit trail mechanisms from day one.</a:t>
            </a:r>
          </a:p>
          <a:p>
            <a:pPr marL="171450" indent="-171450">
              <a:lnSpc>
                <a:spcPct val="200000"/>
              </a:lnSpc>
            </a:pPr>
            <a:r>
              <a:rPr lang="en-US" sz="900" b="1" dirty="0">
                <a:highlight>
                  <a:srgbClr val="EFEFEF"/>
                </a:highlight>
              </a:rPr>
              <a:t>Pre-Production Integration</a:t>
            </a:r>
            <a:r>
              <a:rPr lang="en-US" sz="900" dirty="0">
                <a:highlight>
                  <a:srgbClr val="EFEFEF"/>
                </a:highlight>
              </a:rPr>
              <a:t>: Validate full system integration via a test environment that mirrors the e-commerce platform, CRM, and inventory stack.</a:t>
            </a:r>
          </a:p>
        </p:txBody>
      </p:sp>
      <p:grpSp>
        <p:nvGrpSpPr>
          <p:cNvPr id="5" name="Group 4">
            <a:extLst>
              <a:ext uri="{FF2B5EF4-FFF2-40B4-BE49-F238E27FC236}">
                <a16:creationId xmlns:a16="http://schemas.microsoft.com/office/drawing/2014/main" id="{8508D695-E7FF-287C-3E9C-CF1CA95A6752}"/>
              </a:ext>
            </a:extLst>
          </p:cNvPr>
          <p:cNvGrpSpPr/>
          <p:nvPr/>
        </p:nvGrpSpPr>
        <p:grpSpPr>
          <a:xfrm>
            <a:off x="1697914" y="955246"/>
            <a:ext cx="5669771" cy="962908"/>
            <a:chOff x="1697914" y="1369892"/>
            <a:chExt cx="5669771" cy="962908"/>
          </a:xfrm>
        </p:grpSpPr>
        <p:pic>
          <p:nvPicPr>
            <p:cNvPr id="3" name="Picture 2">
              <a:extLst>
                <a:ext uri="{FF2B5EF4-FFF2-40B4-BE49-F238E27FC236}">
                  <a16:creationId xmlns:a16="http://schemas.microsoft.com/office/drawing/2014/main" id="{0601B566-C747-E1E6-10A6-5CEE83C39D1B}"/>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4" name="Callout: Down Arrow 3">
              <a:extLst>
                <a:ext uri="{FF2B5EF4-FFF2-40B4-BE49-F238E27FC236}">
                  <a16:creationId xmlns:a16="http://schemas.microsoft.com/office/drawing/2014/main" id="{4DB32F5D-8C8F-D430-6230-A733B0CD5414}"/>
                </a:ext>
              </a:extLst>
            </p:cNvPr>
            <p:cNvSpPr/>
            <p:nvPr/>
          </p:nvSpPr>
          <p:spPr>
            <a:xfrm>
              <a:off x="1828801" y="1404620"/>
              <a:ext cx="2082800" cy="92818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15" name="Google Shape;243;p30">
            <a:extLst>
              <a:ext uri="{FF2B5EF4-FFF2-40B4-BE49-F238E27FC236}">
                <a16:creationId xmlns:a16="http://schemas.microsoft.com/office/drawing/2014/main" id="{8D10E01B-6E85-9BDE-C89A-E57330EC24A4}"/>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D332AFD-1A80-E410-A96E-2ECD2C143ABA}"/>
            </a:ext>
          </a:extLst>
        </p:cNvPr>
        <p:cNvGrpSpPr/>
        <p:nvPr/>
      </p:nvGrpSpPr>
      <p:grpSpPr>
        <a:xfrm>
          <a:off x="0" y="0"/>
          <a:ext cx="0" cy="0"/>
          <a:chOff x="0" y="0"/>
          <a:chExt cx="0" cy="0"/>
        </a:xfrm>
      </p:grpSpPr>
      <p:sp>
        <p:nvSpPr>
          <p:cNvPr id="240" name="Google Shape;240;p30">
            <a:extLst>
              <a:ext uri="{FF2B5EF4-FFF2-40B4-BE49-F238E27FC236}">
                <a16:creationId xmlns:a16="http://schemas.microsoft.com/office/drawing/2014/main" id="{E2D22BBF-3D63-8469-730B-88E99889D07A}"/>
              </a:ext>
            </a:extLst>
          </p:cNvPr>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2 - </a:t>
            </a:r>
            <a:r>
              <a:rPr lang="en-US" sz="2100" dirty="0"/>
              <a:t>Model Deployment &amp; Integration</a:t>
            </a:r>
            <a:r>
              <a:rPr lang="en" sz="2100" dirty="0"/>
              <a:t> </a:t>
            </a:r>
            <a:endParaRPr sz="2100" dirty="0"/>
          </a:p>
        </p:txBody>
      </p:sp>
      <p:sp>
        <p:nvSpPr>
          <p:cNvPr id="241" name="Google Shape;241;p30">
            <a:extLst>
              <a:ext uri="{FF2B5EF4-FFF2-40B4-BE49-F238E27FC236}">
                <a16:creationId xmlns:a16="http://schemas.microsoft.com/office/drawing/2014/main" id="{39C64F40-3AE7-5506-0858-1EEC038EC675}"/>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Google Shape;242;p30">
            <a:extLst>
              <a:ext uri="{FF2B5EF4-FFF2-40B4-BE49-F238E27FC236}">
                <a16:creationId xmlns:a16="http://schemas.microsoft.com/office/drawing/2014/main" id="{2ED01BA2-FF23-870D-F2C8-75DEDA5B3F91}"/>
              </a:ext>
            </a:extLst>
          </p:cNvPr>
          <p:cNvSpPr txBox="1">
            <a:spLocks/>
          </p:cNvSpPr>
          <p:nvPr/>
        </p:nvSpPr>
        <p:spPr>
          <a:xfrm>
            <a:off x="320040" y="1950094"/>
            <a:ext cx="8503920" cy="299061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Real-Time Inference with KServe</a:t>
            </a:r>
            <a:r>
              <a:rPr lang="en-US" sz="900" dirty="0">
                <a:highlight>
                  <a:srgbClr val="EFEFEF"/>
                </a:highlight>
              </a:rPr>
              <a:t>: Deploy latency-sensitive models (e.g., fraud detection, recommendations) as auto-scaled REST/gRPC endpoints using KServe on Kubernetes.</a:t>
            </a:r>
          </a:p>
          <a:p>
            <a:pPr marL="171450" indent="-171450">
              <a:lnSpc>
                <a:spcPct val="200000"/>
              </a:lnSpc>
            </a:pPr>
            <a:r>
              <a:rPr lang="en-US" sz="900" b="1" dirty="0">
                <a:highlight>
                  <a:srgbClr val="EFEFEF"/>
                </a:highlight>
              </a:rPr>
              <a:t>Scheduled Batch Inference with Airflow</a:t>
            </a:r>
            <a:r>
              <a:rPr lang="en-US" sz="900" dirty="0">
                <a:highlight>
                  <a:srgbClr val="EFEFEF"/>
                </a:highlight>
              </a:rPr>
              <a:t>: Run models like inventory forecasting and customer segmentation on a defined schedule using Apache Airflow DAGs.</a:t>
            </a:r>
          </a:p>
          <a:p>
            <a:pPr marL="171450" indent="-171450">
              <a:lnSpc>
                <a:spcPct val="200000"/>
              </a:lnSpc>
            </a:pPr>
            <a:r>
              <a:rPr lang="en-US" sz="900" b="1" dirty="0">
                <a:highlight>
                  <a:srgbClr val="EFEFEF"/>
                </a:highlight>
              </a:rPr>
              <a:t>System Integration Across Stacks</a:t>
            </a:r>
            <a:r>
              <a:rPr lang="en-US" sz="900" dirty="0">
                <a:highlight>
                  <a:srgbClr val="EFEFEF"/>
                </a:highlight>
              </a:rPr>
              <a:t>: Integrate model outputs into AwesomeStuff’s e-commerce platform, CRM, and inventory system via secure, governed APIs.</a:t>
            </a:r>
          </a:p>
          <a:p>
            <a:pPr marL="171450" indent="-171450">
              <a:lnSpc>
                <a:spcPct val="200000"/>
              </a:lnSpc>
            </a:pPr>
            <a:r>
              <a:rPr lang="en-US" sz="900" b="1" dirty="0">
                <a:highlight>
                  <a:srgbClr val="EFEFEF"/>
                </a:highlight>
              </a:rPr>
              <a:t>Online/Offline Feature Parity</a:t>
            </a:r>
            <a:r>
              <a:rPr lang="en-US" sz="900" dirty="0">
                <a:highlight>
                  <a:srgbClr val="EFEFEF"/>
                </a:highlight>
              </a:rPr>
              <a:t>: Maintain consistent feature computation between training and production environments using Feast.</a:t>
            </a:r>
          </a:p>
          <a:p>
            <a:pPr marL="171450" indent="-171450">
              <a:lnSpc>
                <a:spcPct val="200000"/>
              </a:lnSpc>
            </a:pPr>
            <a:r>
              <a:rPr lang="en-US" sz="900" b="1" dirty="0">
                <a:highlight>
                  <a:srgbClr val="EFEFEF"/>
                </a:highlight>
              </a:rPr>
              <a:t>Inference-Level Monitoring</a:t>
            </a:r>
            <a:r>
              <a:rPr lang="en-US" sz="900" dirty="0">
                <a:highlight>
                  <a:srgbClr val="EFEFEF"/>
                </a:highlight>
              </a:rPr>
              <a:t>: Capture latency, throughput, error rates, and resource metrics via Prometheus and Grafana.</a:t>
            </a:r>
          </a:p>
          <a:p>
            <a:pPr marL="0" indent="0">
              <a:lnSpc>
                <a:spcPct val="200000"/>
              </a:lnSpc>
              <a:buNone/>
            </a:pPr>
            <a:endParaRPr lang="en-US" sz="900" dirty="0">
              <a:highlight>
                <a:srgbClr val="EFEFEF"/>
              </a:highlight>
            </a:endParaRPr>
          </a:p>
        </p:txBody>
      </p:sp>
      <p:grpSp>
        <p:nvGrpSpPr>
          <p:cNvPr id="5" name="Group 4">
            <a:extLst>
              <a:ext uri="{FF2B5EF4-FFF2-40B4-BE49-F238E27FC236}">
                <a16:creationId xmlns:a16="http://schemas.microsoft.com/office/drawing/2014/main" id="{C9986951-3684-D19A-A8CF-FA8D5EF90E1A}"/>
              </a:ext>
            </a:extLst>
          </p:cNvPr>
          <p:cNvGrpSpPr/>
          <p:nvPr/>
        </p:nvGrpSpPr>
        <p:grpSpPr>
          <a:xfrm>
            <a:off x="1697914" y="955245"/>
            <a:ext cx="5669771" cy="962908"/>
            <a:chOff x="1697914" y="1369892"/>
            <a:chExt cx="5669771" cy="962908"/>
          </a:xfrm>
        </p:grpSpPr>
        <p:pic>
          <p:nvPicPr>
            <p:cNvPr id="6" name="Picture 5">
              <a:extLst>
                <a:ext uri="{FF2B5EF4-FFF2-40B4-BE49-F238E27FC236}">
                  <a16:creationId xmlns:a16="http://schemas.microsoft.com/office/drawing/2014/main" id="{4DFDC4B6-8A8E-405F-59DF-1A29C8A46A68}"/>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9746E6A3-CDE6-CACF-7C3E-1403A42FD2F5}"/>
                </a:ext>
              </a:extLst>
            </p:cNvPr>
            <p:cNvSpPr/>
            <p:nvPr/>
          </p:nvSpPr>
          <p:spPr>
            <a:xfrm>
              <a:off x="3904735" y="1394460"/>
              <a:ext cx="1316689" cy="93834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 name="Google Shape;243;p30">
            <a:extLst>
              <a:ext uri="{FF2B5EF4-FFF2-40B4-BE49-F238E27FC236}">
                <a16:creationId xmlns:a16="http://schemas.microsoft.com/office/drawing/2014/main" id="{EA39D25B-41A1-865F-CA1E-C3B78705A71C}"/>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extLst>
      <p:ext uri="{BB962C8B-B14F-4D97-AF65-F5344CB8AC3E}">
        <p14:creationId xmlns:p14="http://schemas.microsoft.com/office/powerpoint/2010/main" val="168700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Google Shape;242;p30">
            <a:extLst>
              <a:ext uri="{FF2B5EF4-FFF2-40B4-BE49-F238E27FC236}">
                <a16:creationId xmlns:a16="http://schemas.microsoft.com/office/drawing/2014/main" id="{69C60C7A-8616-D23D-5D6F-D9C7A35D2434}"/>
              </a:ext>
            </a:extLst>
          </p:cNvPr>
          <p:cNvSpPr txBox="1">
            <a:spLocks noGrp="1"/>
          </p:cNvSpPr>
          <p:nvPr>
            <p:ph type="body" idx="1"/>
          </p:nvPr>
        </p:nvSpPr>
        <p:spPr>
          <a:xfrm>
            <a:off x="280839" y="1950730"/>
            <a:ext cx="8503920" cy="2799121"/>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Model Performance Monitoring</a:t>
            </a:r>
            <a:r>
              <a:rPr lang="en-US" sz="900" dirty="0">
                <a:highlight>
                  <a:srgbClr val="EFEFEF"/>
                </a:highlight>
              </a:rPr>
              <a:t>: Track accuracy, precision, recall, and F1 in production to detect degradation.</a:t>
            </a:r>
          </a:p>
          <a:p>
            <a:pPr marL="171450" indent="-171450">
              <a:lnSpc>
                <a:spcPct val="200000"/>
              </a:lnSpc>
            </a:pPr>
            <a:r>
              <a:rPr lang="en-US" sz="900" b="1" dirty="0">
                <a:highlight>
                  <a:srgbClr val="EFEFEF"/>
                </a:highlight>
              </a:rPr>
              <a:t>Data Drift Detection with WhyLabs</a:t>
            </a:r>
            <a:r>
              <a:rPr lang="en-US" sz="900" dirty="0">
                <a:highlight>
                  <a:srgbClr val="EFEFEF"/>
                </a:highlight>
              </a:rPr>
              <a:t>: Monitor inputs and outputs for schema or concept drift using WhyLabs.</a:t>
            </a:r>
          </a:p>
          <a:p>
            <a:pPr marL="171450" indent="-171450">
              <a:lnSpc>
                <a:spcPct val="200000"/>
              </a:lnSpc>
            </a:pPr>
            <a:r>
              <a:rPr lang="en-US" sz="900" b="1" dirty="0">
                <a:highlight>
                  <a:srgbClr val="EFEFEF"/>
                </a:highlight>
              </a:rPr>
              <a:t>Alerting and Audit Logging</a:t>
            </a:r>
            <a:r>
              <a:rPr lang="en-US" sz="900" dirty="0">
                <a:highlight>
                  <a:srgbClr val="EFEFEF"/>
                </a:highlight>
              </a:rPr>
              <a:t>: Set alerts for anomalies; log events for GDPR and internal compliance.</a:t>
            </a:r>
          </a:p>
          <a:p>
            <a:pPr marL="171450" indent="-171450">
              <a:lnSpc>
                <a:spcPct val="200000"/>
              </a:lnSpc>
            </a:pPr>
            <a:r>
              <a:rPr lang="en-US" sz="900" b="1" dirty="0">
                <a:highlight>
                  <a:srgbClr val="EFEFEF"/>
                </a:highlight>
              </a:rPr>
              <a:t>Automated Retraining Pipelines</a:t>
            </a:r>
            <a:r>
              <a:rPr lang="en-US" sz="900" dirty="0">
                <a:highlight>
                  <a:srgbClr val="EFEFEF"/>
                </a:highlight>
              </a:rPr>
              <a:t>: Use Airflow to trigger retraining on drift, performance drop, or schedule.</a:t>
            </a:r>
          </a:p>
          <a:p>
            <a:pPr marL="171450" indent="-171450">
              <a:lnSpc>
                <a:spcPct val="200000"/>
              </a:lnSpc>
            </a:pPr>
            <a:r>
              <a:rPr lang="en-US" sz="900" b="1" dirty="0">
                <a:highlight>
                  <a:srgbClr val="EFEFEF"/>
                </a:highlight>
              </a:rPr>
              <a:t>Shadow Deployment and A/B Testing</a:t>
            </a:r>
            <a:r>
              <a:rPr lang="en-US" sz="900" dirty="0">
                <a:highlight>
                  <a:srgbClr val="EFEFEF"/>
                </a:highlight>
              </a:rPr>
              <a:t>: Validate new models using shadow mode and A/B strategies before cutover.</a:t>
            </a:r>
          </a:p>
        </p:txBody>
      </p:sp>
      <p:grpSp>
        <p:nvGrpSpPr>
          <p:cNvPr id="5" name="Group 4">
            <a:extLst>
              <a:ext uri="{FF2B5EF4-FFF2-40B4-BE49-F238E27FC236}">
                <a16:creationId xmlns:a16="http://schemas.microsoft.com/office/drawing/2014/main" id="{A4B9D57F-E536-45E1-315D-786DA4076E86}"/>
              </a:ext>
            </a:extLst>
          </p:cNvPr>
          <p:cNvGrpSpPr/>
          <p:nvPr/>
        </p:nvGrpSpPr>
        <p:grpSpPr>
          <a:xfrm>
            <a:off x="1697914" y="955635"/>
            <a:ext cx="5669771" cy="962908"/>
            <a:chOff x="1697914" y="1369892"/>
            <a:chExt cx="5669771" cy="962908"/>
          </a:xfrm>
        </p:grpSpPr>
        <p:pic>
          <p:nvPicPr>
            <p:cNvPr id="6" name="Picture 5">
              <a:extLst>
                <a:ext uri="{FF2B5EF4-FFF2-40B4-BE49-F238E27FC236}">
                  <a16:creationId xmlns:a16="http://schemas.microsoft.com/office/drawing/2014/main" id="{7F4CB228-EBD3-A55E-C4F6-BF340B20233A}"/>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4C1B1E20-7DF2-8C6F-E46E-D8BE550345A4}"/>
                </a:ext>
              </a:extLst>
            </p:cNvPr>
            <p:cNvSpPr/>
            <p:nvPr/>
          </p:nvSpPr>
          <p:spPr>
            <a:xfrm>
              <a:off x="5211620" y="1402080"/>
              <a:ext cx="2037678" cy="93072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8" name="Google Shape;243;p30">
            <a:extLst>
              <a:ext uri="{FF2B5EF4-FFF2-40B4-BE49-F238E27FC236}">
                <a16:creationId xmlns:a16="http://schemas.microsoft.com/office/drawing/2014/main" id="{DA8FC761-E9AB-2A52-C048-F95283683FE5}"/>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Phase 3 – Monitoring, Drift Detection &amp; Feedback</a:t>
            </a:r>
          </a:p>
        </p:txBody>
      </p:sp>
    </p:spTree>
    <p:extLst>
      <p:ext uri="{BB962C8B-B14F-4D97-AF65-F5344CB8AC3E}">
        <p14:creationId xmlns:p14="http://schemas.microsoft.com/office/powerpoint/2010/main" val="2884784150"/>
      </p:ext>
    </p:extLst>
  </p:cSld>
  <p:clrMapOvr>
    <a:masterClrMapping/>
  </p:clrMapOvr>
</p:sld>
</file>

<file path=ppt/theme/theme1.xml><?xml version="1.0" encoding="utf-8"?>
<a:theme xmlns:a="http://schemas.openxmlformats.org/drawingml/2006/main" name="Simple PhData - 2023">
  <a:themeElements>
    <a:clrScheme name="Streamline">
      <a:dk1>
        <a:srgbClr val="264369"/>
      </a:dk1>
      <a:lt1>
        <a:srgbClr val="FFFFFF"/>
      </a:lt1>
      <a:dk2>
        <a:srgbClr val="333332"/>
      </a:dk2>
      <a:lt2>
        <a:srgbClr val="E9EDEE"/>
      </a:lt2>
      <a:accent1>
        <a:srgbClr val="A8A8A8"/>
      </a:accent1>
      <a:accent2>
        <a:srgbClr val="1ABC9C"/>
      </a:accent2>
      <a:accent3>
        <a:srgbClr val="7BA7BC"/>
      </a:accent3>
      <a:accent4>
        <a:srgbClr val="A5FECB"/>
      </a:accent4>
      <a:accent5>
        <a:srgbClr val="264369"/>
      </a:accent5>
      <a:accent6>
        <a:srgbClr val="333332"/>
      </a:accent6>
      <a:hlink>
        <a:srgbClr val="A5FECB"/>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3391</TotalTime>
  <Words>2342</Words>
  <Application>Microsoft Office PowerPoint</Application>
  <PresentationFormat>On-screen Show (16:9)</PresentationFormat>
  <Paragraphs>212</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Poppins Medium</vt:lpstr>
      <vt:lpstr>Arial Black</vt:lpstr>
      <vt:lpstr>Oswald</vt:lpstr>
      <vt:lpstr>Poppins</vt:lpstr>
      <vt:lpstr>Poppins SemiBold</vt:lpstr>
      <vt:lpstr>Poppins Light</vt:lpstr>
      <vt:lpstr>Simple PhData - 2023</vt:lpstr>
      <vt:lpstr>phData AwesomeStuff.com Proposal</vt:lpstr>
      <vt:lpstr>Agenda</vt:lpstr>
      <vt:lpstr>Project Overview/Business Problem</vt:lpstr>
      <vt:lpstr>Approach to a successful AwesomeStuff.com project</vt:lpstr>
      <vt:lpstr>Assumptions </vt:lpstr>
      <vt:lpstr>Business Value – Real Outcomes from Real ML</vt:lpstr>
      <vt:lpstr>Phase 1 – Foundations</vt:lpstr>
      <vt:lpstr>Phase 2 - Model Deployment &amp; Integration </vt:lpstr>
      <vt:lpstr>PowerPoint Presentation</vt:lpstr>
      <vt:lpstr>PowerPoint Presentation</vt:lpstr>
      <vt:lpstr>PowerPoint Presentation</vt:lpstr>
      <vt:lpstr>Project Pricing - Estimation</vt:lpstr>
      <vt:lpstr>Why phData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Mario Fialho</dc:creator>
  <cp:lastModifiedBy>Mario Fialho</cp:lastModifiedBy>
  <cp:revision>6</cp:revision>
  <cp:lastPrinted>2025-05-28T18:54:26Z</cp:lastPrinted>
  <dcterms:modified xsi:type="dcterms:W3CDTF">2025-05-30T17:18:30Z</dcterms:modified>
</cp:coreProperties>
</file>